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73" r:id="rId28"/>
    <p:sldId id="275" r:id="rId29"/>
    <p:sldId id="276" r:id="rId30"/>
    <p:sldId id="274" r:id="rId31"/>
  </p:sldIdLst>
  <p:sldSz cx="9144000" cy="6858000" type="screen4x3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1C3D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8E61D"/>
    <a:srgbClr val="53BB3B"/>
    <a:srgbClr val="00A2DB"/>
    <a:srgbClr val="FFFFFF"/>
    <a:srgbClr val="000000"/>
    <a:srgbClr val="001C3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7" autoAdjust="0"/>
    <p:restoredTop sz="90720" autoAdjust="0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1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613" y="-77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552" y="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552" y="941070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9E3713-7891-4327-BDC4-534F160C55E9}" type="slidenum">
              <a:rPr lang="nl-NL"/>
              <a:pPr/>
              <a:t>‹Nº›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93095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0" y="0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05350"/>
            <a:ext cx="533019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0" y="9408981"/>
            <a:ext cx="288718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FBB0A183-5F98-4C10-AAE8-AD8CB424E4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178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3B5C8-3A47-42C1-B69B-7F2B0AE02666}" type="slidenum">
              <a:rPr lang="en-US"/>
              <a:pPr/>
              <a:t>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Advocacy</a:t>
            </a:r>
            <a:r>
              <a:rPr lang="nl-NL" dirty="0" smtClean="0"/>
              <a:t> </a:t>
            </a:r>
            <a:r>
              <a:rPr lang="nl-NL" dirty="0" err="1" smtClean="0"/>
              <a:t>strategies</a:t>
            </a:r>
            <a:r>
              <a:rPr lang="nl-NL" dirty="0" smtClean="0"/>
              <a:t> </a:t>
            </a:r>
            <a:r>
              <a:rPr lang="nl-NL" dirty="0" err="1" smtClean="0"/>
              <a:t>aimed</a:t>
            </a:r>
            <a:r>
              <a:rPr lang="nl-NL" dirty="0" smtClean="0"/>
              <a:t> at ‘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sceptics</a:t>
            </a:r>
            <a:r>
              <a:rPr lang="nl-NL" dirty="0" smtClean="0"/>
              <a:t>’: </a:t>
            </a:r>
            <a:r>
              <a:rPr lang="nl-NL" dirty="0" err="1" smtClean="0"/>
              <a:t>national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governments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ministries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finance</a:t>
            </a:r>
            <a:r>
              <a:rPr lang="nl-NL" baseline="0" dirty="0" smtClean="0"/>
              <a:t>, = </a:t>
            </a:r>
            <a:r>
              <a:rPr lang="nl-NL" baseline="0" dirty="0" err="1" smtClean="0"/>
              <a:t>national</a:t>
            </a:r>
            <a:r>
              <a:rPr lang="nl-NL" baseline="0" dirty="0" smtClean="0"/>
              <a:t> policy makers</a:t>
            </a:r>
          </a:p>
          <a:p>
            <a:r>
              <a:rPr lang="nl-NL" baseline="0" dirty="0" smtClean="0"/>
              <a:t>First question: WHO do we </a:t>
            </a:r>
            <a:r>
              <a:rPr lang="nl-NL" baseline="0" dirty="0" err="1" smtClean="0"/>
              <a:t>need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convice</a:t>
            </a:r>
            <a:r>
              <a:rPr lang="nl-NL" baseline="0" dirty="0" smtClean="0"/>
              <a:t>? </a:t>
            </a:r>
            <a:r>
              <a:rPr lang="nl-NL" baseline="0" dirty="0" err="1" smtClean="0"/>
              <a:t>Who</a:t>
            </a:r>
            <a:r>
              <a:rPr lang="nl-NL" baseline="0" dirty="0" smtClean="0"/>
              <a:t> are the </a:t>
            </a:r>
            <a:r>
              <a:rPr lang="nl-NL" baseline="0" dirty="0" err="1" smtClean="0"/>
              <a:t>key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players</a:t>
            </a:r>
            <a:r>
              <a:rPr lang="nl-NL" baseline="0" dirty="0" smtClean="0"/>
              <a:t>? </a:t>
            </a:r>
            <a:r>
              <a:rPr lang="nl-NL" baseline="0" dirty="0" err="1" smtClean="0"/>
              <a:t>What</a:t>
            </a:r>
            <a:r>
              <a:rPr lang="nl-NL" baseline="0" dirty="0" smtClean="0"/>
              <a:t> are </a:t>
            </a:r>
            <a:r>
              <a:rPr lang="nl-NL" baseline="0" dirty="0" err="1" smtClean="0"/>
              <a:t>their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arguments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against</a:t>
            </a:r>
            <a:r>
              <a:rPr lang="nl-NL" baseline="0" dirty="0" smtClean="0"/>
              <a:t> SP?</a:t>
            </a:r>
          </a:p>
          <a:p>
            <a:r>
              <a:rPr lang="nl-NL" baseline="0" dirty="0" err="1" smtClean="0"/>
              <a:t>Secondly</a:t>
            </a:r>
            <a:r>
              <a:rPr lang="nl-NL" baseline="0" dirty="0" smtClean="0"/>
              <a:t>: HOW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convice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them</a:t>
            </a:r>
            <a:r>
              <a:rPr lang="nl-NL" baseline="0" dirty="0" smtClean="0"/>
              <a:t>? </a:t>
            </a:r>
            <a:r>
              <a:rPr lang="nl-NL" baseline="0" dirty="0" err="1" smtClean="0"/>
              <a:t>What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arguments</a:t>
            </a:r>
            <a:r>
              <a:rPr lang="nl-NL" baseline="0" dirty="0" smtClean="0"/>
              <a:t> are most </a:t>
            </a:r>
            <a:r>
              <a:rPr lang="nl-NL" baseline="0" dirty="0" err="1" smtClean="0"/>
              <a:t>powerful</a:t>
            </a:r>
            <a:r>
              <a:rPr lang="nl-NL" baseline="0" dirty="0" smtClean="0"/>
              <a:t>?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183-5F98-4C10-AAE8-AD8CB424E4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5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Rights-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justification</a:t>
            </a:r>
            <a:endParaRPr lang="nl-NL" dirty="0" smtClean="0"/>
          </a:p>
          <a:p>
            <a:r>
              <a:rPr lang="nl-NL" dirty="0" smtClean="0"/>
              <a:t>Commitment </a:t>
            </a:r>
            <a:r>
              <a:rPr lang="nl-NL" dirty="0" err="1" smtClean="0"/>
              <a:t>seems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there</a:t>
            </a:r>
            <a:r>
              <a:rPr lang="nl-NL" dirty="0" smtClean="0"/>
              <a:t>, but </a:t>
            </a:r>
            <a:r>
              <a:rPr lang="nl-NL" dirty="0" err="1" smtClean="0"/>
              <a:t>often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on paper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183-5F98-4C10-AAE8-AD8CB424E40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8640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Context of </a:t>
            </a:r>
            <a:r>
              <a:rPr lang="nl-NL" dirty="0" err="1" smtClean="0"/>
              <a:t>global</a:t>
            </a:r>
            <a:r>
              <a:rPr lang="nl-NL" dirty="0" smtClean="0"/>
              <a:t> </a:t>
            </a:r>
            <a:r>
              <a:rPr lang="nl-NL" dirty="0" err="1" smtClean="0"/>
              <a:t>recession</a:t>
            </a:r>
            <a:r>
              <a:rPr lang="nl-NL" dirty="0" smtClean="0"/>
              <a:t>: policy</a:t>
            </a:r>
            <a:r>
              <a:rPr lang="nl-NL" baseline="0" dirty="0" smtClean="0"/>
              <a:t> makers </a:t>
            </a:r>
            <a:r>
              <a:rPr lang="nl-NL" baseline="0" dirty="0" err="1" smtClean="0"/>
              <a:t>need</a:t>
            </a:r>
            <a:r>
              <a:rPr lang="nl-NL" baseline="0" dirty="0" smtClean="0"/>
              <a:t> ever </a:t>
            </a:r>
            <a:r>
              <a:rPr lang="nl-NL" baseline="0" dirty="0" err="1" smtClean="0"/>
              <a:t>stronger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argumetns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justifying</a:t>
            </a:r>
            <a:r>
              <a:rPr lang="nl-NL" baseline="0" dirty="0" smtClean="0"/>
              <a:t> public </a:t>
            </a:r>
            <a:r>
              <a:rPr lang="nl-NL" baseline="0" dirty="0" err="1" smtClean="0"/>
              <a:t>spending</a:t>
            </a:r>
            <a:endParaRPr lang="nl-NL" baseline="0" dirty="0" smtClean="0"/>
          </a:p>
          <a:p>
            <a:r>
              <a:rPr lang="nl-NL" baseline="0" dirty="0" smtClean="0"/>
              <a:t>Prospect of </a:t>
            </a:r>
            <a:r>
              <a:rPr lang="nl-NL" baseline="0" dirty="0" err="1" smtClean="0"/>
              <a:t>initial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commitments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cannot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met in the </a:t>
            </a:r>
            <a:r>
              <a:rPr lang="nl-NL" baseline="0" dirty="0" err="1" smtClean="0"/>
              <a:t>future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raises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social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economic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political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risks</a:t>
            </a:r>
            <a:r>
              <a:rPr lang="nl-NL" baseline="0" dirty="0" smtClean="0"/>
              <a:t>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183-5F98-4C10-AAE8-AD8CB424E40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757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Limitations</a:t>
            </a:r>
            <a:r>
              <a:rPr lang="nl-NL" dirty="0" smtClean="0"/>
              <a:t>: 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Distribution of </a:t>
            </a:r>
            <a:r>
              <a:rPr lang="nl-NL" dirty="0" err="1" smtClean="0"/>
              <a:t>costs</a:t>
            </a:r>
            <a:r>
              <a:rPr lang="nl-NL" dirty="0" smtClean="0"/>
              <a:t> </a:t>
            </a:r>
            <a:r>
              <a:rPr lang="nl-NL" dirty="0" err="1" smtClean="0"/>
              <a:t>across</a:t>
            </a:r>
            <a:r>
              <a:rPr lang="nl-NL" dirty="0" smtClean="0"/>
              <a:t> </a:t>
            </a:r>
            <a:r>
              <a:rPr lang="nl-NL" dirty="0" err="1" smtClean="0"/>
              <a:t>constituencies</a:t>
            </a:r>
            <a:endParaRPr lang="nl-NL" dirty="0" smtClean="0"/>
          </a:p>
          <a:p>
            <a:pPr marL="171450" indent="-171450">
              <a:buFontTx/>
              <a:buChar char="-"/>
            </a:pPr>
            <a:r>
              <a:rPr lang="nl-NL" dirty="0" smtClean="0"/>
              <a:t>No transaction </a:t>
            </a:r>
            <a:r>
              <a:rPr lang="nl-NL" dirty="0" err="1" smtClean="0"/>
              <a:t>costs</a:t>
            </a:r>
            <a:r>
              <a:rPr lang="nl-NL" dirty="0" smtClean="0"/>
              <a:t> </a:t>
            </a:r>
            <a:r>
              <a:rPr lang="nl-NL" dirty="0" err="1" smtClean="0"/>
              <a:t>incorporated</a:t>
            </a:r>
            <a:endParaRPr lang="nl-NL" dirty="0" smtClean="0"/>
          </a:p>
          <a:p>
            <a:pPr marL="171450" indent="-171450">
              <a:buFontTx/>
              <a:buChar char="-"/>
            </a:pPr>
            <a:r>
              <a:rPr lang="nl-NL" dirty="0" err="1" smtClean="0"/>
              <a:t>Optimism</a:t>
            </a:r>
            <a:r>
              <a:rPr lang="nl-NL" baseline="0" dirty="0" smtClean="0"/>
              <a:t> bias</a:t>
            </a:r>
          </a:p>
          <a:p>
            <a:pPr marL="171450" indent="-171450">
              <a:buFontTx/>
              <a:buChar char="-"/>
            </a:pPr>
            <a:r>
              <a:rPr lang="nl-NL" baseline="0" dirty="0" err="1" smtClean="0"/>
              <a:t>Static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taking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into</a:t>
            </a:r>
            <a:r>
              <a:rPr lang="nl-NL" baseline="0" dirty="0" smtClean="0"/>
              <a:t> account </a:t>
            </a:r>
            <a:r>
              <a:rPr lang="nl-NL" baseline="0" dirty="0" err="1" smtClean="0"/>
              <a:t>decrease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costs</a:t>
            </a:r>
            <a:r>
              <a:rPr lang="nl-NL" baseline="0" dirty="0" smtClean="0"/>
              <a:t> over time, or </a:t>
            </a:r>
            <a:r>
              <a:rPr lang="nl-NL" baseline="0" dirty="0" err="1" smtClean="0"/>
              <a:t>increase</a:t>
            </a:r>
            <a:r>
              <a:rPr lang="nl-NL" baseline="0" dirty="0" smtClean="0"/>
              <a:t> in context of </a:t>
            </a:r>
            <a:r>
              <a:rPr lang="nl-NL" baseline="0" dirty="0" err="1" smtClean="0"/>
              <a:t>old-age</a:t>
            </a:r>
            <a:r>
              <a:rPr lang="nl-NL" baseline="0" dirty="0" smtClean="0"/>
              <a:t> pensions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need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complimentary</a:t>
            </a:r>
            <a:r>
              <a:rPr lang="nl-NL" baseline="0" dirty="0" smtClean="0"/>
              <a:t> services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No account of </a:t>
            </a:r>
            <a:r>
              <a:rPr lang="nl-NL" baseline="0" dirty="0" err="1" smtClean="0"/>
              <a:t>complimentary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policies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such</a:t>
            </a:r>
            <a:r>
              <a:rPr lang="nl-NL" baseline="0" dirty="0" smtClean="0"/>
              <a:t> as basic </a:t>
            </a:r>
            <a:r>
              <a:rPr lang="nl-NL" baseline="0" smtClean="0"/>
              <a:t>infrastructure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183-5F98-4C10-AAE8-AD8CB424E40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9088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static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r>
              <a:rPr lang="nl-NL" dirty="0" smtClean="0"/>
              <a:t> 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schooling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labor</a:t>
            </a:r>
            <a:r>
              <a:rPr lang="nl-NL" baseline="0" dirty="0" smtClean="0"/>
              <a:t> market </a:t>
            </a:r>
            <a:r>
              <a:rPr lang="nl-NL" baseline="0" dirty="0" err="1" smtClean="0"/>
              <a:t>participation</a:t>
            </a:r>
            <a:endParaRPr lang="nl-NL" baseline="0" dirty="0" smtClean="0"/>
          </a:p>
          <a:p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appropriate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predicting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longterm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outcomes</a:t>
            </a:r>
            <a:endParaRPr lang="nl-NL" baseline="0" dirty="0" smtClean="0"/>
          </a:p>
          <a:p>
            <a:endParaRPr lang="nl-NL" baseline="0" dirty="0" smtClean="0"/>
          </a:p>
          <a:p>
            <a:r>
              <a:rPr lang="nl-NL" baseline="0" dirty="0" smtClean="0"/>
              <a:t>CGE: </a:t>
            </a:r>
            <a:r>
              <a:rPr lang="nl-NL" baseline="0" dirty="0" err="1" smtClean="0"/>
              <a:t>study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economic</a:t>
            </a:r>
            <a:r>
              <a:rPr lang="nl-NL" baseline="0" dirty="0" smtClean="0"/>
              <a:t> effect of transfers; links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taxation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expenditures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economic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growth</a:t>
            </a:r>
            <a:r>
              <a:rPr lang="nl-NL" baseline="0" dirty="0" smtClean="0"/>
              <a:t>, but </a:t>
            </a:r>
            <a:r>
              <a:rPr lang="nl-NL" baseline="0" dirty="0" err="1" smtClean="0"/>
              <a:t>weak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analysis of impact at </a:t>
            </a:r>
            <a:r>
              <a:rPr lang="nl-NL" baseline="0" dirty="0" err="1" smtClean="0"/>
              <a:t>individual</a:t>
            </a:r>
            <a:r>
              <a:rPr lang="nl-NL" baseline="0" dirty="0" smtClean="0"/>
              <a:t> or </a:t>
            </a:r>
            <a:r>
              <a:rPr lang="nl-NL" baseline="0" dirty="0" err="1" smtClean="0"/>
              <a:t>household</a:t>
            </a:r>
            <a:r>
              <a:rPr lang="nl-NL" baseline="0" dirty="0" smtClean="0"/>
              <a:t> level; </a:t>
            </a:r>
            <a:r>
              <a:rPr lang="nl-NL" baseline="0" dirty="0" err="1" smtClean="0"/>
              <a:t>assume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fixed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economic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structure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0A183-5F98-4C10-AAE8-AD8CB424E40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016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A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3550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914400"/>
            <a:ext cx="21145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1912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5473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1243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256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3524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1771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7598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77614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3195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5793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4543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458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ltGray">
          <a:xfrm>
            <a:off x="317500" y="6223000"/>
            <a:ext cx="62484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Maastricht Graduate School of Governance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1C3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1C3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1C3D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1C3D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ltGray">
          <a:xfrm>
            <a:off x="179388" y="1916113"/>
            <a:ext cx="82296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rgbClr val="FFFFFF"/>
                </a:solidFill>
              </a:rPr>
              <a:t>The Investment Case For Social Protection </a:t>
            </a:r>
            <a:r>
              <a:rPr lang="en-US" sz="2800" dirty="0" smtClean="0">
                <a:solidFill>
                  <a:srgbClr val="FFFFFF"/>
                </a:solidFill>
              </a:rPr>
              <a:t>–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Methodological Challenges and Lessons Learnt 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ltGray">
          <a:xfrm>
            <a:off x="219210" y="3789040"/>
            <a:ext cx="8229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FFFFFF"/>
                </a:solidFill>
              </a:rPr>
              <a:t>Franziska </a:t>
            </a:r>
            <a:r>
              <a:rPr lang="en-US" sz="2400" dirty="0" smtClean="0">
                <a:solidFill>
                  <a:srgbClr val="FFFFFF"/>
                </a:solidFill>
              </a:rPr>
              <a:t>Gassmann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Andrés Mideros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Cécile Cherrier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FFFFFF"/>
                </a:solidFill>
              </a:rPr>
              <a:t>Pierre Mohnen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UNICEF Office of Research, Florence, 18 March 2013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70 Grupo"/>
          <p:cNvGrpSpPr/>
          <p:nvPr/>
        </p:nvGrpSpPr>
        <p:grpSpPr>
          <a:xfrm>
            <a:off x="3851920" y="3140968"/>
            <a:ext cx="2664296" cy="1157646"/>
            <a:chOff x="3851920" y="3140968"/>
            <a:chExt cx="2664296" cy="1157646"/>
          </a:xfrm>
        </p:grpSpPr>
        <p:sp>
          <p:nvSpPr>
            <p:cNvPr id="5" name="4 Rectángulo"/>
            <p:cNvSpPr/>
            <p:nvPr/>
          </p:nvSpPr>
          <p:spPr bwMode="auto">
            <a:xfrm>
              <a:off x="3851920" y="3140968"/>
              <a:ext cx="2376264" cy="50405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Households’ disposable income</a:t>
              </a:r>
            </a:p>
          </p:txBody>
        </p:sp>
        <p:cxnSp>
          <p:nvCxnSpPr>
            <p:cNvPr id="87" name="19 Forma"/>
            <p:cNvCxnSpPr>
              <a:stCxn id="93" idx="1"/>
            </p:cNvCxnSpPr>
            <p:nvPr/>
          </p:nvCxnSpPr>
          <p:spPr bwMode="auto">
            <a:xfrm rot="10800000">
              <a:off x="5796136" y="3645025"/>
              <a:ext cx="720080" cy="653589"/>
            </a:xfrm>
            <a:prstGeom prst="bentConnector3">
              <a:avLst>
                <a:gd name="adj1" fmla="val 99156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75" name="74 Grupo"/>
          <p:cNvGrpSpPr/>
          <p:nvPr/>
        </p:nvGrpSpPr>
        <p:grpSpPr>
          <a:xfrm>
            <a:off x="3851920" y="2132856"/>
            <a:ext cx="2664296" cy="4608512"/>
            <a:chOff x="3851920" y="2132856"/>
            <a:chExt cx="2664296" cy="4608512"/>
          </a:xfrm>
        </p:grpSpPr>
        <p:sp>
          <p:nvSpPr>
            <p:cNvPr id="9" name="8 Rectángulo"/>
            <p:cNvSpPr/>
            <p:nvPr/>
          </p:nvSpPr>
          <p:spPr bwMode="auto">
            <a:xfrm>
              <a:off x="3851920" y="2132856"/>
              <a:ext cx="2376264" cy="6300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Health, education, livelihoods</a:t>
              </a:r>
            </a:p>
          </p:txBody>
        </p:sp>
        <p:cxnSp>
          <p:nvCxnSpPr>
            <p:cNvPr id="10" name="9 Conector recto de flecha"/>
            <p:cNvCxnSpPr>
              <a:stCxn id="5" idx="0"/>
              <a:endCxn id="9" idx="2"/>
            </p:cNvCxnSpPr>
            <p:nvPr/>
          </p:nvCxnSpPr>
          <p:spPr bwMode="auto">
            <a:xfrm flipV="1">
              <a:off x="5040052" y="2762926"/>
              <a:ext cx="0" cy="37804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7" name="96 Rectángulo"/>
            <p:cNvSpPr/>
            <p:nvPr/>
          </p:nvSpPr>
          <p:spPr bwMode="auto">
            <a:xfrm>
              <a:off x="4139952" y="6237312"/>
              <a:ext cx="2376264" cy="5040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Consumption</a:t>
              </a:r>
            </a:p>
          </p:txBody>
        </p:sp>
        <p:cxnSp>
          <p:nvCxnSpPr>
            <p:cNvPr id="117" name="116 Conector recto de flecha"/>
            <p:cNvCxnSpPr/>
            <p:nvPr/>
          </p:nvCxnSpPr>
          <p:spPr bwMode="auto">
            <a:xfrm>
              <a:off x="5580112" y="3645024"/>
              <a:ext cx="0" cy="25922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79" name="78 CuadroTexto"/>
          <p:cNvSpPr txBox="1"/>
          <p:nvPr/>
        </p:nvSpPr>
        <p:spPr>
          <a:xfrm>
            <a:off x="323528" y="44624"/>
            <a:ext cx="8496944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Socio Economic Development</a:t>
            </a:r>
          </a:p>
        </p:txBody>
      </p:sp>
      <p:sp>
        <p:nvSpPr>
          <p:cNvPr id="144" name="143 Rectángulo"/>
          <p:cNvSpPr/>
          <p:nvPr/>
        </p:nvSpPr>
        <p:spPr bwMode="auto">
          <a:xfrm>
            <a:off x="179512" y="836712"/>
            <a:ext cx="8784976" cy="6021288"/>
          </a:xfrm>
          <a:prstGeom prst="rect">
            <a:avLst/>
          </a:prstGeom>
          <a:noFill/>
          <a:ln w="317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1C3D"/>
              </a:solidFill>
              <a:effectLst/>
              <a:latin typeface="Verdana" pitchFamily="34" charset="0"/>
            </a:endParaRPr>
          </a:p>
        </p:txBody>
      </p:sp>
      <p:grpSp>
        <p:nvGrpSpPr>
          <p:cNvPr id="100" name="99 Grupo"/>
          <p:cNvGrpSpPr/>
          <p:nvPr/>
        </p:nvGrpSpPr>
        <p:grpSpPr>
          <a:xfrm>
            <a:off x="4572000" y="548680"/>
            <a:ext cx="1584176" cy="288032"/>
            <a:chOff x="4572000" y="548680"/>
            <a:chExt cx="1584176" cy="288032"/>
          </a:xfrm>
        </p:grpSpPr>
        <p:cxnSp>
          <p:nvCxnSpPr>
            <p:cNvPr id="152" name="151 Conector recto de flecha"/>
            <p:cNvCxnSpPr>
              <a:stCxn id="144" idx="0"/>
              <a:endCxn id="79" idx="2"/>
            </p:cNvCxnSpPr>
            <p:nvPr/>
          </p:nvCxnSpPr>
          <p:spPr bwMode="auto">
            <a:xfrm flipV="1">
              <a:off x="4572000" y="548680"/>
              <a:ext cx="0" cy="288032"/>
            </a:xfrm>
            <a:prstGeom prst="straightConnector1">
              <a:avLst/>
            </a:prstGeom>
            <a:noFill/>
            <a:ln w="3175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47 CuadroTexto"/>
            <p:cNvSpPr txBox="1"/>
            <p:nvPr/>
          </p:nvSpPr>
          <p:spPr>
            <a:xfrm>
              <a:off x="4572000" y="548680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Poverty alleviation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6516216" y="3584049"/>
            <a:ext cx="2088232" cy="1890792"/>
            <a:chOff x="6516216" y="3584049"/>
            <a:chExt cx="2088232" cy="1890792"/>
          </a:xfrm>
        </p:grpSpPr>
        <p:sp>
          <p:nvSpPr>
            <p:cNvPr id="93" name="92 Rectángulo"/>
            <p:cNvSpPr/>
            <p:nvPr/>
          </p:nvSpPr>
          <p:spPr bwMode="auto">
            <a:xfrm>
              <a:off x="6516216" y="3584049"/>
              <a:ext cx="2088232" cy="1429127"/>
            </a:xfrm>
            <a:prstGeom prst="rect">
              <a:avLst/>
            </a:prstGeom>
            <a:noFill/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normalizeH="0" baseline="0" smtClean="0">
                <a:ln>
                  <a:noFill/>
                </a:ln>
                <a:solidFill>
                  <a:srgbClr val="001C3D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" name="5 Rectángulo"/>
            <p:cNvSpPr/>
            <p:nvPr/>
          </p:nvSpPr>
          <p:spPr bwMode="auto">
            <a:xfrm>
              <a:off x="6660232" y="4376137"/>
              <a:ext cx="1800200" cy="50405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Cash transfers</a:t>
              </a:r>
              <a:endParaRPr kumimoji="0" lang="en-GB" sz="1600" i="0" u="none" strike="noStrike" cap="none" normalizeH="0" baseline="0" dirty="0" smtClean="0">
                <a:ln>
                  <a:noFill/>
                </a:ln>
                <a:solidFill>
                  <a:srgbClr val="001C3D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Rectángulo"/>
            <p:cNvSpPr/>
            <p:nvPr/>
          </p:nvSpPr>
          <p:spPr bwMode="auto">
            <a:xfrm>
              <a:off x="6660232" y="3728065"/>
              <a:ext cx="1800200" cy="50405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In-kind transfers</a:t>
              </a:r>
              <a:endParaRPr kumimoji="0" lang="en-GB" sz="1600" i="0" u="none" strike="noStrike" cap="none" normalizeH="0" baseline="0" dirty="0" smtClean="0">
                <a:ln>
                  <a:noFill/>
                </a:ln>
                <a:solidFill>
                  <a:srgbClr val="001C3D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112 CuadroTexto"/>
            <p:cNvSpPr txBox="1"/>
            <p:nvPr/>
          </p:nvSpPr>
          <p:spPr>
            <a:xfrm>
              <a:off x="6516216" y="5013176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Non-contributory</a:t>
              </a:r>
            </a:p>
            <a:p>
              <a:pPr algn="ctr"/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Social Protection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1511660" y="1063769"/>
            <a:ext cx="7092788" cy="3234843"/>
            <a:chOff x="1511660" y="1063769"/>
            <a:chExt cx="7092788" cy="3234843"/>
          </a:xfrm>
        </p:grpSpPr>
        <p:cxnSp>
          <p:nvCxnSpPr>
            <p:cNvPr id="101" name="19 Forma"/>
            <p:cNvCxnSpPr>
              <a:stCxn id="80" idx="0"/>
              <a:endCxn id="93" idx="3"/>
            </p:cNvCxnSpPr>
            <p:nvPr/>
          </p:nvCxnSpPr>
          <p:spPr bwMode="auto">
            <a:xfrm rot="16200000" flipH="1">
              <a:off x="3543127" y="-762708"/>
              <a:ext cx="3029853" cy="7092788"/>
            </a:xfrm>
            <a:prstGeom prst="bentConnector4">
              <a:avLst>
                <a:gd name="adj1" fmla="val -11439"/>
                <a:gd name="adj2" fmla="val 103223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4" name="163 Rectángulo"/>
            <p:cNvSpPr/>
            <p:nvPr/>
          </p:nvSpPr>
          <p:spPr bwMode="auto">
            <a:xfrm>
              <a:off x="3851920" y="1144488"/>
              <a:ext cx="2376264" cy="7003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Institutional framework, social cohesion and structural conditions</a:t>
              </a:r>
            </a:p>
          </p:txBody>
        </p:sp>
        <p:cxnSp>
          <p:nvCxnSpPr>
            <p:cNvPr id="168" name="167 Conector recto de flecha"/>
            <p:cNvCxnSpPr/>
            <p:nvPr/>
          </p:nvCxnSpPr>
          <p:spPr bwMode="auto">
            <a:xfrm flipH="1">
              <a:off x="2411760" y="1340768"/>
              <a:ext cx="144016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71" name="170 CuadroTexto"/>
            <p:cNvSpPr txBox="1"/>
            <p:nvPr/>
          </p:nvSpPr>
          <p:spPr>
            <a:xfrm>
              <a:off x="2627784" y="1063769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Long run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2" name="171 Conector recto de flecha"/>
            <p:cNvCxnSpPr/>
            <p:nvPr/>
          </p:nvCxnSpPr>
          <p:spPr bwMode="auto">
            <a:xfrm flipV="1">
              <a:off x="5364088" y="184482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75" name="174 CuadroTexto"/>
            <p:cNvSpPr txBox="1"/>
            <p:nvPr/>
          </p:nvSpPr>
          <p:spPr>
            <a:xfrm>
              <a:off x="5436096" y="1844824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Equity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" name="42 Conector recto de flecha"/>
            <p:cNvCxnSpPr/>
            <p:nvPr/>
          </p:nvCxnSpPr>
          <p:spPr bwMode="auto">
            <a:xfrm>
              <a:off x="4644008" y="184482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0" name="19 Forma"/>
            <p:cNvCxnSpPr>
              <a:stCxn id="80" idx="0"/>
              <a:endCxn id="164" idx="0"/>
            </p:cNvCxnSpPr>
            <p:nvPr/>
          </p:nvCxnSpPr>
          <p:spPr bwMode="auto">
            <a:xfrm rot="5400000" flipH="1" flipV="1">
              <a:off x="3213720" y="-557572"/>
              <a:ext cx="124272" cy="3528392"/>
            </a:xfrm>
            <a:prstGeom prst="bentConnector3">
              <a:avLst>
                <a:gd name="adj1" fmla="val 283951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59 Forma"/>
            <p:cNvCxnSpPr/>
            <p:nvPr/>
          </p:nvCxnSpPr>
          <p:spPr bwMode="auto">
            <a:xfrm rot="10800000" flipV="1">
              <a:off x="2555776" y="1556792"/>
              <a:ext cx="1296144" cy="1152128"/>
            </a:xfrm>
            <a:prstGeom prst="bentConnector3">
              <a:avLst>
                <a:gd name="adj1" fmla="val 100066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5" name="94 Rectángulo"/>
            <p:cNvSpPr/>
            <p:nvPr/>
          </p:nvSpPr>
          <p:spPr bwMode="auto">
            <a:xfrm>
              <a:off x="6660232" y="1142746"/>
              <a:ext cx="1944216" cy="4140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Environment</a:t>
              </a:r>
            </a:p>
          </p:txBody>
        </p:sp>
        <p:cxnSp>
          <p:nvCxnSpPr>
            <p:cNvPr id="96" name="19 Forma"/>
            <p:cNvCxnSpPr>
              <a:stCxn id="54" idx="2"/>
              <a:endCxn id="9" idx="3"/>
            </p:cNvCxnSpPr>
            <p:nvPr/>
          </p:nvCxnSpPr>
          <p:spPr bwMode="auto">
            <a:xfrm rot="5400000">
              <a:off x="6808749" y="1624299"/>
              <a:ext cx="243027" cy="1404156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03" name="19 Forma"/>
            <p:cNvCxnSpPr/>
            <p:nvPr/>
          </p:nvCxnSpPr>
          <p:spPr bwMode="auto">
            <a:xfrm rot="10800000" flipV="1">
              <a:off x="6228184" y="1340769"/>
              <a:ext cx="432048" cy="87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108" name="19 Forma"/>
            <p:cNvCxnSpPr>
              <a:stCxn id="80" idx="0"/>
              <a:endCxn id="95" idx="0"/>
            </p:cNvCxnSpPr>
            <p:nvPr/>
          </p:nvCxnSpPr>
          <p:spPr bwMode="auto">
            <a:xfrm rot="5400000" flipH="1" flipV="1">
              <a:off x="4508993" y="-1854587"/>
              <a:ext cx="126014" cy="6120680"/>
            </a:xfrm>
            <a:prstGeom prst="bentConnector3">
              <a:avLst>
                <a:gd name="adj1" fmla="val 281408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54" name="53 Rectángulo"/>
            <p:cNvSpPr/>
            <p:nvPr/>
          </p:nvSpPr>
          <p:spPr bwMode="auto">
            <a:xfrm>
              <a:off x="6660232" y="1628800"/>
              <a:ext cx="1944216" cy="5760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Public goods and services</a:t>
              </a:r>
            </a:p>
          </p:txBody>
        </p:sp>
        <p:cxnSp>
          <p:nvCxnSpPr>
            <p:cNvPr id="57" name="19 Forma"/>
            <p:cNvCxnSpPr/>
            <p:nvPr/>
          </p:nvCxnSpPr>
          <p:spPr bwMode="auto">
            <a:xfrm rot="10800000" flipV="1">
              <a:off x="6228184" y="1700808"/>
              <a:ext cx="432048" cy="87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63" name="19 Forma"/>
            <p:cNvCxnSpPr>
              <a:stCxn id="54" idx="2"/>
              <a:endCxn id="5" idx="3"/>
            </p:cNvCxnSpPr>
            <p:nvPr/>
          </p:nvCxnSpPr>
          <p:spPr bwMode="auto">
            <a:xfrm rot="5400000">
              <a:off x="6336196" y="2096852"/>
              <a:ext cx="1188132" cy="1404156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6" name="19 Forma"/>
            <p:cNvCxnSpPr>
              <a:stCxn id="80" idx="0"/>
              <a:endCxn id="54" idx="3"/>
            </p:cNvCxnSpPr>
            <p:nvPr/>
          </p:nvCxnSpPr>
          <p:spPr bwMode="auto">
            <a:xfrm rot="16200000" flipH="1">
              <a:off x="4734018" y="-1953598"/>
              <a:ext cx="648072" cy="7092788"/>
            </a:xfrm>
            <a:prstGeom prst="bentConnector4">
              <a:avLst>
                <a:gd name="adj1" fmla="val -53480"/>
                <a:gd name="adj2" fmla="val 103223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78" name="77 Grupo"/>
          <p:cNvGrpSpPr/>
          <p:nvPr/>
        </p:nvGrpSpPr>
        <p:grpSpPr>
          <a:xfrm>
            <a:off x="971600" y="3645024"/>
            <a:ext cx="4032448" cy="1512168"/>
            <a:chOff x="971600" y="3645024"/>
            <a:chExt cx="4032448" cy="1512168"/>
          </a:xfrm>
        </p:grpSpPr>
        <p:sp>
          <p:nvSpPr>
            <p:cNvPr id="38" name="37 Rectángulo"/>
            <p:cNvSpPr/>
            <p:nvPr/>
          </p:nvSpPr>
          <p:spPr bwMode="auto">
            <a:xfrm>
              <a:off x="2267744" y="4653136"/>
              <a:ext cx="122413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Savings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3" name="72 Conector recto de flecha"/>
            <p:cNvCxnSpPr/>
            <p:nvPr/>
          </p:nvCxnSpPr>
          <p:spPr bwMode="auto">
            <a:xfrm flipV="1">
              <a:off x="4355976" y="3645024"/>
              <a:ext cx="0" cy="8640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39 Conector recto de flecha"/>
            <p:cNvCxnSpPr/>
            <p:nvPr/>
          </p:nvCxnSpPr>
          <p:spPr bwMode="auto">
            <a:xfrm>
              <a:off x="4211960" y="3645024"/>
              <a:ext cx="0" cy="86409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2" name="71 Rectángulo"/>
            <p:cNvSpPr/>
            <p:nvPr/>
          </p:nvSpPr>
          <p:spPr bwMode="auto">
            <a:xfrm>
              <a:off x="971600" y="3645024"/>
              <a:ext cx="1800200" cy="5040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Labour supply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6" name="19 Forma"/>
            <p:cNvCxnSpPr>
              <a:endCxn id="72" idx="3"/>
            </p:cNvCxnSpPr>
            <p:nvPr/>
          </p:nvCxnSpPr>
          <p:spPr bwMode="auto">
            <a:xfrm rot="10800000" flipV="1">
              <a:off x="2771800" y="3645024"/>
              <a:ext cx="1296144" cy="252028"/>
            </a:xfrm>
            <a:prstGeom prst="bentConnector3">
              <a:avLst>
                <a:gd name="adj1" fmla="val -66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5" name="54 Rectángulo"/>
            <p:cNvSpPr/>
            <p:nvPr/>
          </p:nvSpPr>
          <p:spPr bwMode="auto">
            <a:xfrm>
              <a:off x="3635896" y="4653136"/>
              <a:ext cx="122413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Insurance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55 Rectángulo"/>
            <p:cNvSpPr/>
            <p:nvPr/>
          </p:nvSpPr>
          <p:spPr bwMode="auto">
            <a:xfrm>
              <a:off x="2123728" y="4509120"/>
              <a:ext cx="2880320" cy="648072"/>
            </a:xfrm>
            <a:prstGeom prst="rect">
              <a:avLst/>
            </a:prstGeom>
            <a:noFill/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b="0" i="0" u="none" strike="noStrike" cap="none" normalizeH="0" baseline="0" smtClean="0">
                <a:ln>
                  <a:noFill/>
                </a:ln>
                <a:solidFill>
                  <a:srgbClr val="001C3D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5" name="64 Conector recto de flecha"/>
            <p:cNvCxnSpPr>
              <a:stCxn id="55" idx="1"/>
              <a:endCxn id="38" idx="3"/>
            </p:cNvCxnSpPr>
            <p:nvPr/>
          </p:nvCxnSpPr>
          <p:spPr bwMode="auto">
            <a:xfrm flipH="1">
              <a:off x="3491880" y="4833156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</p:grpSp>
      <p:grpSp>
        <p:nvGrpSpPr>
          <p:cNvPr id="91" name="90 Grupo"/>
          <p:cNvGrpSpPr/>
          <p:nvPr/>
        </p:nvGrpSpPr>
        <p:grpSpPr>
          <a:xfrm>
            <a:off x="611560" y="908720"/>
            <a:ext cx="5832648" cy="4824536"/>
            <a:chOff x="611560" y="908720"/>
            <a:chExt cx="5832648" cy="4824536"/>
          </a:xfrm>
        </p:grpSpPr>
        <p:sp>
          <p:nvSpPr>
            <p:cNvPr id="89" name="88 Rectángulo"/>
            <p:cNvSpPr/>
            <p:nvPr/>
          </p:nvSpPr>
          <p:spPr bwMode="auto">
            <a:xfrm>
              <a:off x="3059832" y="3501008"/>
              <a:ext cx="720080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200" i="1" dirty="0" smtClean="0">
                  <a:latin typeface="Arial" pitchFamily="34" charset="0"/>
                  <a:cs typeface="Arial" pitchFamily="34" charset="0"/>
                </a:rPr>
                <a:t>Taxes</a:t>
              </a:r>
              <a:endParaRPr lang="en-GB" sz="12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2" name="91 Conector recto de flecha"/>
            <p:cNvCxnSpPr>
              <a:stCxn id="89" idx="2"/>
            </p:cNvCxnSpPr>
            <p:nvPr/>
          </p:nvCxnSpPr>
          <p:spPr bwMode="auto">
            <a:xfrm>
              <a:off x="3419872" y="3789040"/>
              <a:ext cx="0" cy="720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  <p:sp>
          <p:nvSpPr>
            <p:cNvPr id="114" name="113 Rectángulo"/>
            <p:cNvSpPr/>
            <p:nvPr/>
          </p:nvSpPr>
          <p:spPr bwMode="auto">
            <a:xfrm>
              <a:off x="4499992" y="4005064"/>
              <a:ext cx="720080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200" i="1" dirty="0" smtClean="0">
                  <a:latin typeface="Arial" pitchFamily="34" charset="0"/>
                  <a:cs typeface="Arial" pitchFamily="34" charset="0"/>
                </a:rPr>
                <a:t>Taxes</a:t>
              </a:r>
              <a:endParaRPr lang="en-GB" sz="12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5" name="114 Conector recto de flecha"/>
            <p:cNvCxnSpPr>
              <a:stCxn id="114" idx="3"/>
            </p:cNvCxnSpPr>
            <p:nvPr/>
          </p:nvCxnSpPr>
          <p:spPr bwMode="auto">
            <a:xfrm>
              <a:off x="5220072" y="414908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  <p:sp>
          <p:nvSpPr>
            <p:cNvPr id="121" name="120 Rectángulo"/>
            <p:cNvSpPr/>
            <p:nvPr/>
          </p:nvSpPr>
          <p:spPr bwMode="auto">
            <a:xfrm>
              <a:off x="5724128" y="5445224"/>
              <a:ext cx="720080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200" i="1" dirty="0" smtClean="0">
                  <a:latin typeface="Arial" pitchFamily="34" charset="0"/>
                  <a:cs typeface="Arial" pitchFamily="34" charset="0"/>
                </a:rPr>
                <a:t>Taxes</a:t>
              </a:r>
              <a:endParaRPr lang="en-GB" sz="12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2" name="121 Conector recto de flecha"/>
            <p:cNvCxnSpPr>
              <a:endCxn id="121" idx="1"/>
            </p:cNvCxnSpPr>
            <p:nvPr/>
          </p:nvCxnSpPr>
          <p:spPr bwMode="auto">
            <a:xfrm>
              <a:off x="5580112" y="5589240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  <p:sp>
          <p:nvSpPr>
            <p:cNvPr id="131" name="130 Rectángulo"/>
            <p:cNvSpPr/>
            <p:nvPr/>
          </p:nvSpPr>
          <p:spPr bwMode="auto">
            <a:xfrm>
              <a:off x="611560" y="908720"/>
              <a:ext cx="720080" cy="288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200" i="1" dirty="0" smtClean="0">
                  <a:latin typeface="Arial" pitchFamily="34" charset="0"/>
                  <a:cs typeface="Arial" pitchFamily="34" charset="0"/>
                </a:rPr>
                <a:t>Taxes</a:t>
              </a:r>
              <a:endParaRPr lang="en-GB" sz="1200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2" name="131 Conector recto de flecha"/>
            <p:cNvCxnSpPr>
              <a:stCxn id="131" idx="3"/>
            </p:cNvCxnSpPr>
            <p:nvPr/>
          </p:nvCxnSpPr>
          <p:spPr bwMode="auto">
            <a:xfrm>
              <a:off x="1331640" y="1052736"/>
              <a:ext cx="14401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  <p:cxnSp>
          <p:nvCxnSpPr>
            <p:cNvPr id="66" name="65 Conector recto de flecha"/>
            <p:cNvCxnSpPr/>
            <p:nvPr/>
          </p:nvCxnSpPr>
          <p:spPr bwMode="auto">
            <a:xfrm>
              <a:off x="3419872" y="3429000"/>
              <a:ext cx="0" cy="7200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med"/>
            </a:ln>
            <a:effectLst/>
          </p:spPr>
        </p:cxnSp>
      </p:grpSp>
      <p:grpSp>
        <p:nvGrpSpPr>
          <p:cNvPr id="88" name="87 Grupo"/>
          <p:cNvGrpSpPr/>
          <p:nvPr/>
        </p:nvGrpSpPr>
        <p:grpSpPr>
          <a:xfrm>
            <a:off x="395536" y="1268760"/>
            <a:ext cx="5184576" cy="5220580"/>
            <a:chOff x="395536" y="1268760"/>
            <a:chExt cx="5184576" cy="5220580"/>
          </a:xfrm>
        </p:grpSpPr>
        <p:sp>
          <p:nvSpPr>
            <p:cNvPr id="67" name="66 CuadroTexto"/>
            <p:cNvSpPr txBox="1"/>
            <p:nvPr/>
          </p:nvSpPr>
          <p:spPr>
            <a:xfrm>
              <a:off x="2843808" y="1959223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Human capital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6" name="85 Grupo"/>
            <p:cNvGrpSpPr/>
            <p:nvPr/>
          </p:nvGrpSpPr>
          <p:grpSpPr>
            <a:xfrm>
              <a:off x="395536" y="1268760"/>
              <a:ext cx="5184576" cy="5220580"/>
              <a:chOff x="395536" y="1268760"/>
              <a:chExt cx="5184576" cy="5220580"/>
            </a:xfrm>
          </p:grpSpPr>
          <p:cxnSp>
            <p:nvCxnSpPr>
              <p:cNvPr id="23" name="22 Conector recto de flecha"/>
              <p:cNvCxnSpPr>
                <a:stCxn id="94" idx="3"/>
                <a:endCxn id="5" idx="1"/>
              </p:cNvCxnSpPr>
              <p:nvPr/>
            </p:nvCxnSpPr>
            <p:spPr bwMode="auto">
              <a:xfrm>
                <a:off x="2987824" y="3392996"/>
                <a:ext cx="864096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grpSp>
            <p:nvGrpSpPr>
              <p:cNvPr id="85" name="84 Grupo"/>
              <p:cNvGrpSpPr/>
              <p:nvPr/>
            </p:nvGrpSpPr>
            <p:grpSpPr>
              <a:xfrm>
                <a:off x="395536" y="1268760"/>
                <a:ext cx="5184576" cy="5220580"/>
                <a:chOff x="395536" y="1268760"/>
                <a:chExt cx="5184576" cy="5220580"/>
              </a:xfrm>
            </p:grpSpPr>
            <p:sp>
              <p:nvSpPr>
                <p:cNvPr id="135" name="134 CuadroTexto"/>
                <p:cNvSpPr txBox="1"/>
                <p:nvPr/>
              </p:nvSpPr>
              <p:spPr>
                <a:xfrm>
                  <a:off x="755576" y="1927865"/>
                  <a:ext cx="115212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b="1" i="1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Production</a:t>
                  </a:r>
                  <a:endParaRPr lang="en-GB" sz="1200" b="1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3" name="82 Grupo"/>
                <p:cNvGrpSpPr/>
                <p:nvPr/>
              </p:nvGrpSpPr>
              <p:grpSpPr>
                <a:xfrm>
                  <a:off x="395536" y="1268760"/>
                  <a:ext cx="5184576" cy="5220580"/>
                  <a:chOff x="395536" y="1268760"/>
                  <a:chExt cx="5184576" cy="5220580"/>
                </a:xfrm>
              </p:grpSpPr>
              <p:cxnSp>
                <p:nvCxnSpPr>
                  <p:cNvPr id="81" name="19 Forma"/>
                  <p:cNvCxnSpPr>
                    <a:stCxn id="94" idx="1"/>
                  </p:cNvCxnSpPr>
                  <p:nvPr/>
                </p:nvCxnSpPr>
                <p:spPr bwMode="auto">
                  <a:xfrm rot="10800000">
                    <a:off x="755576" y="1772816"/>
                    <a:ext cx="144016" cy="1620180"/>
                  </a:xfrm>
                  <a:prstGeom prst="bentConnector2">
                    <a:avLst/>
                  </a:prstGeom>
                  <a:solidFill>
                    <a:schemeClr val="accent1"/>
                  </a:solidFill>
                  <a:ln w="38100" cap="flat" cmpd="sng" algn="ctr">
                    <a:solidFill>
                      <a:srgbClr val="C00000"/>
                    </a:solidFill>
                    <a:prstDash val="solid"/>
                    <a:round/>
                    <a:headEnd type="none" w="med" len="med"/>
                    <a:tailEnd type="triangle" w="lg" len="med"/>
                  </a:ln>
                  <a:effectLst/>
                </p:spPr>
              </p:cxnSp>
              <p:grpSp>
                <p:nvGrpSpPr>
                  <p:cNvPr id="82" name="81 Grupo"/>
                  <p:cNvGrpSpPr/>
                  <p:nvPr/>
                </p:nvGrpSpPr>
                <p:grpSpPr>
                  <a:xfrm>
                    <a:off x="395536" y="1268760"/>
                    <a:ext cx="5184576" cy="5220580"/>
                    <a:chOff x="395536" y="1268760"/>
                    <a:chExt cx="5184576" cy="5220580"/>
                  </a:xfrm>
                </p:grpSpPr>
                <p:cxnSp>
                  <p:nvCxnSpPr>
                    <p:cNvPr id="74" name="19 Forma"/>
                    <p:cNvCxnSpPr>
                      <a:stCxn id="59" idx="1"/>
                    </p:cNvCxnSpPr>
                    <p:nvPr/>
                  </p:nvCxnSpPr>
                  <p:spPr bwMode="auto">
                    <a:xfrm rot="10800000">
                      <a:off x="755576" y="1772816"/>
                      <a:ext cx="2088232" cy="3924436"/>
                    </a:xfrm>
                    <a:prstGeom prst="bentConnector2">
                      <a:avLst/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triangle" w="lg" len="med"/>
                    </a:ln>
                    <a:effectLst/>
                  </p:spPr>
                </p:cxnSp>
                <p:sp>
                  <p:nvSpPr>
                    <p:cNvPr id="19" name="18 Rectángulo"/>
                    <p:cNvSpPr/>
                    <p:nvPr/>
                  </p:nvSpPr>
                  <p:spPr bwMode="auto">
                    <a:xfrm>
                      <a:off x="971600" y="2708920"/>
                      <a:ext cx="1800200" cy="50405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Labour productivity</a:t>
                      </a:r>
                    </a:p>
                  </p:txBody>
                </p:sp>
                <p:sp>
                  <p:nvSpPr>
                    <p:cNvPr id="80" name="79 Rectángulo"/>
                    <p:cNvSpPr/>
                    <p:nvPr/>
                  </p:nvSpPr>
                  <p:spPr bwMode="auto">
                    <a:xfrm>
                      <a:off x="611560" y="1268760"/>
                      <a:ext cx="1800200" cy="50405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Economic growth</a:t>
                      </a:r>
                    </a:p>
                  </p:txBody>
                </p:sp>
                <p:cxnSp>
                  <p:nvCxnSpPr>
                    <p:cNvPr id="98" name="19 Forma"/>
                    <p:cNvCxnSpPr>
                      <a:stCxn id="97" idx="1"/>
                      <a:endCxn id="80" idx="1"/>
                    </p:cNvCxnSpPr>
                    <p:nvPr/>
                  </p:nvCxnSpPr>
                  <p:spPr bwMode="auto">
                    <a:xfrm rot="10800000">
                      <a:off x="611560" y="1520788"/>
                      <a:ext cx="3528392" cy="4968552"/>
                    </a:xfrm>
                    <a:prstGeom prst="bentConnector3">
                      <a:avLst>
                        <a:gd name="adj1" fmla="val 106479"/>
                      </a:avLst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triangle" w="lg" len="med"/>
                    </a:ln>
                    <a:effectLst/>
                  </p:spPr>
                </p:cxnSp>
                <p:sp>
                  <p:nvSpPr>
                    <p:cNvPr id="134" name="133 CuadroTexto"/>
                    <p:cNvSpPr txBox="1"/>
                    <p:nvPr/>
                  </p:nvSpPr>
                  <p:spPr>
                    <a:xfrm>
                      <a:off x="395536" y="6176337"/>
                      <a:ext cx="144016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Demand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58 Rectángulo"/>
                    <p:cNvSpPr/>
                    <p:nvPr/>
                  </p:nvSpPr>
                  <p:spPr bwMode="auto">
                    <a:xfrm>
                      <a:off x="2843808" y="5445224"/>
                      <a:ext cx="1800200" cy="50405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ctr"/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Investment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61" name="19 Forma"/>
                    <p:cNvCxnSpPr/>
                    <p:nvPr/>
                  </p:nvCxnSpPr>
                  <p:spPr bwMode="auto">
                    <a:xfrm rot="5400000">
                      <a:off x="4031940" y="4257092"/>
                      <a:ext cx="2160240" cy="936104"/>
                    </a:xfrm>
                    <a:prstGeom prst="bentConnector3">
                      <a:avLst>
                        <a:gd name="adj1" fmla="val 99839"/>
                      </a:avLst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</p:cxnSp>
                <p:cxnSp>
                  <p:nvCxnSpPr>
                    <p:cNvPr id="84" name="83 Conector recto de flecha"/>
                    <p:cNvCxnSpPr/>
                    <p:nvPr/>
                  </p:nvCxnSpPr>
                  <p:spPr bwMode="auto">
                    <a:xfrm>
                      <a:off x="3995936" y="5157192"/>
                      <a:ext cx="0" cy="288032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triangle" w="lg" len="med"/>
                    </a:ln>
                    <a:effectLst/>
                  </p:spPr>
                </p:cxnSp>
                <p:sp>
                  <p:nvSpPr>
                    <p:cNvPr id="94" name="93 Rectángulo"/>
                    <p:cNvSpPr/>
                    <p:nvPr/>
                  </p:nvSpPr>
                  <p:spPr bwMode="auto">
                    <a:xfrm>
                      <a:off x="899592" y="2420888"/>
                      <a:ext cx="2088232" cy="1944216"/>
                    </a:xfrm>
                    <a:prstGeom prst="rect">
                      <a:avLst/>
                    </a:prstGeom>
                    <a:noFill/>
                    <a:ln w="317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C3D"/>
                        </a:solidFill>
                        <a:effectLst/>
                        <a:latin typeface="Verdana" pitchFamily="34" charset="0"/>
                      </a:endParaRPr>
                    </a:p>
                  </p:txBody>
                </p:sp>
                <p:cxnSp>
                  <p:nvCxnSpPr>
                    <p:cNvPr id="150" name="59 Forma"/>
                    <p:cNvCxnSpPr>
                      <a:stCxn id="9" idx="1"/>
                      <a:endCxn id="19" idx="3"/>
                    </p:cNvCxnSpPr>
                    <p:nvPr/>
                  </p:nvCxnSpPr>
                  <p:spPr bwMode="auto">
                    <a:xfrm rot="10800000" flipV="1">
                      <a:off x="2771800" y="2447890"/>
                      <a:ext cx="1080120" cy="513057"/>
                    </a:xfrm>
                    <a:prstGeom prst="bentConnector3">
                      <a:avLst>
                        <a:gd name="adj1" fmla="val 63654"/>
                      </a:avLst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</p:cxnSp>
                <p:cxnSp>
                  <p:nvCxnSpPr>
                    <p:cNvPr id="167" name="166 Conector recto de flecha"/>
                    <p:cNvCxnSpPr>
                      <a:stCxn id="19" idx="2"/>
                      <a:endCxn id="72" idx="0"/>
                    </p:cNvCxnSpPr>
                    <p:nvPr/>
                  </p:nvCxnSpPr>
                  <p:spPr bwMode="auto">
                    <a:xfrm>
                      <a:off x="1871700" y="3212976"/>
                      <a:ext cx="0" cy="43204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77" name="19 Forma"/>
                    <p:cNvCxnSpPr/>
                    <p:nvPr/>
                  </p:nvCxnSpPr>
                  <p:spPr bwMode="auto">
                    <a:xfrm rot="5400000" flipH="1" flipV="1">
                      <a:off x="4031940" y="4257092"/>
                      <a:ext cx="1944216" cy="720080"/>
                    </a:xfrm>
                    <a:prstGeom prst="bentConnector3">
                      <a:avLst>
                        <a:gd name="adj1" fmla="val -825"/>
                      </a:avLst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lg" len="lg"/>
                    </a:ln>
                    <a:effectLst/>
                  </p:spPr>
                </p:cxnSp>
                <p:sp>
                  <p:nvSpPr>
                    <p:cNvPr id="69" name="68 CuadroTexto"/>
                    <p:cNvSpPr txBox="1"/>
                    <p:nvPr/>
                  </p:nvSpPr>
                  <p:spPr>
                    <a:xfrm>
                      <a:off x="1835696" y="5703639"/>
                      <a:ext cx="100811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GB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Physical capital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2341319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Methodological challenges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</p:txBody>
      </p:sp>
    </p:spTree>
    <p:extLst>
      <p:ext uri="{BB962C8B-B14F-4D97-AF65-F5344CB8AC3E}">
        <p14:creationId xmlns="" xmlns:p14="http://schemas.microsoft.com/office/powerpoint/2010/main" val="1704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Quantifying costs – the easy part?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458200" cy="4114800"/>
          </a:xfrm>
        </p:spPr>
        <p:txBody>
          <a:bodyPr/>
          <a:lstStyle/>
          <a:p>
            <a:r>
              <a:rPr lang="en-US" sz="1800" noProof="0" smtClean="0"/>
              <a:t>Assumptions:</a:t>
            </a:r>
          </a:p>
          <a:p>
            <a:pPr lvl="1"/>
            <a:r>
              <a:rPr lang="en-US" sz="1600" noProof="0" smtClean="0"/>
              <a:t>Number of beneficiaries</a:t>
            </a:r>
          </a:p>
          <a:p>
            <a:pPr lvl="1"/>
            <a:r>
              <a:rPr lang="en-US" sz="1600" noProof="0" smtClean="0"/>
              <a:t>Transfer value</a:t>
            </a:r>
          </a:p>
          <a:p>
            <a:pPr lvl="1"/>
            <a:r>
              <a:rPr lang="en-US" sz="1600" noProof="0" smtClean="0"/>
              <a:t>Administrative costs (hypothetical)</a:t>
            </a:r>
          </a:p>
          <a:p>
            <a:r>
              <a:rPr lang="en-US" sz="1800" noProof="0" smtClean="0"/>
              <a:t>Tools:</a:t>
            </a:r>
          </a:p>
          <a:p>
            <a:pPr lvl="1"/>
            <a:r>
              <a:rPr lang="en-US" sz="1800" noProof="0" smtClean="0"/>
              <a:t>Pension Calculator (HelpAge) (online, many countries)</a:t>
            </a:r>
          </a:p>
          <a:p>
            <a:pPr lvl="1"/>
            <a:r>
              <a:rPr lang="en-US" sz="1800" noProof="0" smtClean="0"/>
              <a:t>Basic Social Protection Costing Tool (ILO)</a:t>
            </a:r>
          </a:p>
          <a:p>
            <a:pPr lvl="1"/>
            <a:r>
              <a:rPr lang="en-US" sz="1800" noProof="0" smtClean="0"/>
              <a:t>Basic Social Protection Floor Costing Tool (ILO&amp;UNICEF)</a:t>
            </a:r>
          </a:p>
          <a:p>
            <a:pPr lvl="2"/>
            <a:r>
              <a:rPr lang="en-US" sz="1400" noProof="0" smtClean="0"/>
              <a:t>Used in Argentina, Madagascar, Senegal</a:t>
            </a:r>
          </a:p>
          <a:p>
            <a:pPr lvl="1"/>
            <a:r>
              <a:rPr lang="en-US" sz="1800" noProof="0" smtClean="0"/>
              <a:t>Rapid Assessment Protocol (+) (ILO)</a:t>
            </a:r>
          </a:p>
          <a:p>
            <a:pPr lvl="2"/>
            <a:r>
              <a:rPr lang="en-US" sz="1400" noProof="0" smtClean="0"/>
              <a:t>Used in El Salvador, Indonesia, Burkina Faso</a:t>
            </a:r>
          </a:p>
          <a:p>
            <a:r>
              <a:rPr lang="en-US" sz="1800" noProof="0" smtClean="0"/>
              <a:t>Outputs:</a:t>
            </a:r>
          </a:p>
          <a:p>
            <a:pPr lvl="1"/>
            <a:r>
              <a:rPr lang="en-US" sz="1400" noProof="0" smtClean="0"/>
              <a:t>Costs as % of GDP</a:t>
            </a:r>
          </a:p>
          <a:p>
            <a:pPr lvl="1"/>
            <a:r>
              <a:rPr lang="en-US" sz="1400" noProof="0" smtClean="0"/>
              <a:t>Hypothetical impact on poverty headcount and gap (RAP+)</a:t>
            </a:r>
          </a:p>
          <a:p>
            <a:endParaRPr lang="en-US" sz="2400" noProof="0" smtClean="0"/>
          </a:p>
          <a:p>
            <a:endParaRPr lang="en-US" sz="2400" noProof="0"/>
          </a:p>
        </p:txBody>
      </p:sp>
    </p:spTree>
    <p:extLst>
      <p:ext uri="{BB962C8B-B14F-4D97-AF65-F5344CB8AC3E}">
        <p14:creationId xmlns="" xmlns:p14="http://schemas.microsoft.com/office/powerpoint/2010/main" val="19025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Quantifying benefits (1)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smtClean="0"/>
              <a:t>Frequently focus on one specific impact dictated by policy objective, data availability, modeling skills</a:t>
            </a:r>
          </a:p>
          <a:p>
            <a:r>
              <a:rPr lang="en-US" sz="1800" noProof="0" smtClean="0"/>
              <a:t>Mathematical models:</a:t>
            </a:r>
          </a:p>
          <a:p>
            <a:pPr lvl="1"/>
            <a:r>
              <a:rPr lang="en-US" sz="1600" noProof="0" smtClean="0"/>
              <a:t>Use international evidence on impact to estimate potential country-specific impact given specific program characteristics</a:t>
            </a:r>
            <a:endParaRPr lang="en-US" sz="1800" noProof="0" smtClean="0"/>
          </a:p>
          <a:p>
            <a:pPr lvl="1"/>
            <a:r>
              <a:rPr lang="en-US" sz="1600" noProof="0" smtClean="0"/>
              <a:t>Examples: </a:t>
            </a:r>
          </a:p>
          <a:p>
            <a:pPr lvl="2"/>
            <a:r>
              <a:rPr lang="en-US" sz="1400" noProof="0" smtClean="0"/>
              <a:t>DFID business case: Nigeria, Pakistan, Gaza</a:t>
            </a:r>
          </a:p>
          <a:p>
            <a:pPr lvl="2"/>
            <a:r>
              <a:rPr lang="en-US" sz="1400" noProof="0" smtClean="0"/>
              <a:t>MBB (WB and UNICEF): Ghana (edu), Nigeria (health)</a:t>
            </a:r>
          </a:p>
          <a:p>
            <a:pPr lvl="2"/>
            <a:r>
              <a:rPr lang="en-US" sz="1400" noProof="0" smtClean="0"/>
              <a:t>AusAID: Bangladesh, Cambodia, PICs</a:t>
            </a:r>
          </a:p>
          <a:p>
            <a:pPr lvl="2"/>
            <a:r>
              <a:rPr lang="en-US" sz="1400" noProof="0" smtClean="0"/>
              <a:t>Hodges: Mauritania</a:t>
            </a:r>
          </a:p>
          <a:p>
            <a:pPr lvl="1"/>
            <a:r>
              <a:rPr lang="en-US" sz="1800" noProof="0" smtClean="0"/>
              <a:t>Limitations: </a:t>
            </a:r>
          </a:p>
          <a:p>
            <a:pPr lvl="2"/>
            <a:r>
              <a:rPr lang="en-US" sz="1400" noProof="0" smtClean="0"/>
              <a:t>Impact of social protection programs cannot be generalized; depend on economic, social cultural context and capacity</a:t>
            </a:r>
          </a:p>
          <a:p>
            <a:pPr lvl="2"/>
            <a:r>
              <a:rPr lang="en-US" sz="1400" noProof="0" smtClean="0"/>
              <a:t>Findings sensitive to underlying assumptions if context differs </a:t>
            </a:r>
            <a:endParaRPr lang="en-US" sz="1400" noProof="0"/>
          </a:p>
        </p:txBody>
      </p:sp>
    </p:spTree>
    <p:extLst>
      <p:ext uri="{BB962C8B-B14F-4D97-AF65-F5344CB8AC3E}">
        <p14:creationId xmlns="" xmlns:p14="http://schemas.microsoft.com/office/powerpoint/2010/main" val="397918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Quantifying benefits (2)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smtClean="0"/>
              <a:t>Microsimulation models:</a:t>
            </a:r>
          </a:p>
          <a:p>
            <a:pPr lvl="1"/>
            <a:r>
              <a:rPr lang="en-US" sz="1600" noProof="0" smtClean="0"/>
              <a:t>Ex-ante analysis of potential impact at micro-level</a:t>
            </a:r>
          </a:p>
          <a:p>
            <a:pPr lvl="1"/>
            <a:r>
              <a:rPr lang="en-US" sz="1600" noProof="0" smtClean="0"/>
              <a:t>Based on national household survey data</a:t>
            </a:r>
          </a:p>
          <a:p>
            <a:pPr lvl="1"/>
            <a:r>
              <a:rPr lang="en-US" sz="1600" noProof="0" smtClean="0"/>
              <a:t>Examples:</a:t>
            </a:r>
          </a:p>
          <a:p>
            <a:pPr lvl="2"/>
            <a:r>
              <a:rPr lang="en-US" sz="1200" noProof="0" smtClean="0"/>
              <a:t>Many single country studies</a:t>
            </a:r>
          </a:p>
          <a:p>
            <a:pPr lvl="2"/>
            <a:r>
              <a:rPr lang="en-US" sz="1200" noProof="0" smtClean="0"/>
              <a:t>ADePT: e.g., Senegal</a:t>
            </a:r>
          </a:p>
          <a:p>
            <a:pPr lvl="1"/>
            <a:r>
              <a:rPr lang="en-US" sz="1600" noProof="0" smtClean="0"/>
              <a:t>Limitations:</a:t>
            </a:r>
          </a:p>
          <a:p>
            <a:pPr lvl="2"/>
            <a:r>
              <a:rPr lang="en-US" sz="1200" noProof="0" smtClean="0"/>
              <a:t>Static simulation (only few dynamic models)</a:t>
            </a:r>
          </a:p>
          <a:p>
            <a:pPr lvl="2"/>
            <a:r>
              <a:rPr lang="en-US" sz="1200" noProof="0" smtClean="0"/>
              <a:t>Focus on distributional effects (poverty, inequality)</a:t>
            </a:r>
          </a:p>
          <a:p>
            <a:pPr lvl="2"/>
            <a:r>
              <a:rPr lang="en-US" sz="1200" noProof="0" smtClean="0"/>
              <a:t>Strong assumptions, such as perfect targeting</a:t>
            </a:r>
          </a:p>
          <a:p>
            <a:pPr lvl="2"/>
            <a:r>
              <a:rPr lang="en-US" sz="1200" noProof="0" smtClean="0"/>
              <a:t>Exclude second-round effects</a:t>
            </a:r>
          </a:p>
          <a:p>
            <a:r>
              <a:rPr lang="en-US" sz="1800" noProof="0" smtClean="0"/>
              <a:t>Other models:</a:t>
            </a:r>
            <a:endParaRPr lang="en-US" sz="1600" noProof="0" smtClean="0"/>
          </a:p>
          <a:p>
            <a:pPr lvl="1"/>
            <a:r>
              <a:rPr lang="en-US" sz="1600" noProof="0" smtClean="0"/>
              <a:t>Macro models</a:t>
            </a:r>
          </a:p>
          <a:p>
            <a:pPr lvl="2"/>
            <a:r>
              <a:rPr lang="en-US" sz="1200" noProof="0" smtClean="0"/>
              <a:t>Focus at aggregate level </a:t>
            </a:r>
          </a:p>
          <a:p>
            <a:pPr lvl="2"/>
            <a:r>
              <a:rPr lang="en-US" sz="1200" noProof="0" smtClean="0"/>
              <a:t>Cross-country analysis</a:t>
            </a:r>
          </a:p>
          <a:p>
            <a:pPr lvl="1"/>
            <a:r>
              <a:rPr lang="en-US" sz="1600" noProof="0" smtClean="0"/>
              <a:t>Comupatble General Equilibrium (CGE) models</a:t>
            </a:r>
          </a:p>
          <a:p>
            <a:pPr lvl="2"/>
            <a:endParaRPr lang="en-US" sz="1100" noProof="0"/>
          </a:p>
        </p:txBody>
      </p:sp>
    </p:spTree>
    <p:extLst>
      <p:ext uri="{BB962C8B-B14F-4D97-AF65-F5344CB8AC3E}">
        <p14:creationId xmlns="" xmlns:p14="http://schemas.microsoft.com/office/powerpoint/2010/main" val="199058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Comparing costs with benefits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smtClean="0"/>
              <a:t>Challenge: assign monetary value to benefits, impacts</a:t>
            </a:r>
          </a:p>
          <a:p>
            <a:r>
              <a:rPr lang="en-US" sz="2000" noProof="0" smtClean="0"/>
              <a:t>Express benefits in terms of impact on economic growth</a:t>
            </a:r>
          </a:p>
          <a:p>
            <a:pPr lvl="1"/>
            <a:r>
              <a:rPr lang="en-US" sz="1800" noProof="0" smtClean="0"/>
              <a:t>Neglects distributional issues</a:t>
            </a:r>
          </a:p>
          <a:p>
            <a:r>
              <a:rPr lang="en-US" sz="2000" noProof="0" smtClean="0"/>
              <a:t>Economic rate of return:</a:t>
            </a:r>
          </a:p>
          <a:p>
            <a:pPr lvl="1"/>
            <a:r>
              <a:rPr lang="en-US" sz="1800" noProof="0" smtClean="0"/>
              <a:t>Benefits: sum of distributional and behavioral income effects</a:t>
            </a:r>
          </a:p>
          <a:p>
            <a:pPr lvl="1"/>
            <a:r>
              <a:rPr lang="en-US" sz="1800" noProof="0" smtClean="0"/>
              <a:t>Costs: costs of proposed SP package</a:t>
            </a:r>
          </a:p>
          <a:p>
            <a:pPr lvl="1"/>
            <a:r>
              <a:rPr lang="en-US" sz="1800" noProof="0" smtClean="0"/>
              <a:t>Dynamic: aggregate effects over time to estimate long-term impact </a:t>
            </a:r>
          </a:p>
        </p:txBody>
      </p:sp>
    </p:spTree>
    <p:extLst>
      <p:ext uri="{BB962C8B-B14F-4D97-AF65-F5344CB8AC3E}">
        <p14:creationId xmlns="" xmlns:p14="http://schemas.microsoft.com/office/powerpoint/2010/main" val="179939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RoR study Cambodia</a:t>
            </a:r>
            <a:endParaRPr lang="en-US" noProof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04800" y="1628800"/>
            <a:ext cx="8458200" cy="4320480"/>
          </a:xfrm>
        </p:spPr>
        <p:txBody>
          <a:bodyPr/>
          <a:lstStyle/>
          <a:p>
            <a:pPr marL="0" lvl="1" indent="0" algn="ctr">
              <a:buNone/>
            </a:pPr>
            <a:endParaRPr lang="en-GB" sz="2400" b="1" i="1" dirty="0" smtClean="0">
              <a:ea typeface="+mn-ea"/>
            </a:endParaRPr>
          </a:p>
          <a:p>
            <a:pPr marL="0" lvl="1" indent="0" algn="ctr">
              <a:buNone/>
            </a:pPr>
            <a:r>
              <a:rPr lang="en-GB" sz="2400" b="1" i="1" dirty="0" smtClean="0">
                <a:ea typeface="+mn-ea"/>
              </a:rPr>
              <a:t>What are the economic returns of social protection in the mid- and long-term?</a:t>
            </a:r>
          </a:p>
          <a:p>
            <a:pPr marL="268288" lvl="1" indent="-268288" algn="just">
              <a:buFont typeface="Arial" pitchFamily="34" charset="0"/>
              <a:buChar char="•"/>
            </a:pPr>
            <a:endParaRPr lang="en-GB" sz="2400" dirty="0" smtClean="0">
              <a:ea typeface="+mn-ea"/>
            </a:endParaRPr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Partial approaches: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Cross country analysis.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Computable general equilibrium model.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Cost-(effectiveness/benefit) analysis.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Treatment effects.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Microsimulation (can be extended).</a:t>
            </a: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RoR study Cambodia – Model</a:t>
            </a:r>
            <a:endParaRPr lang="en-US" noProof="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51520" y="1702296"/>
            <a:ext cx="8458200" cy="4391000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RoR: relation between </a:t>
            </a:r>
            <a:r>
              <a:rPr lang="en-GB" sz="2400" b="1" u="sng" dirty="0" smtClean="0">
                <a:ea typeface="+mn-ea"/>
              </a:rPr>
              <a:t>net benefits</a:t>
            </a:r>
            <a:r>
              <a:rPr lang="en-GB" sz="2400" dirty="0" smtClean="0">
                <a:ea typeface="+mn-ea"/>
              </a:rPr>
              <a:t> and </a:t>
            </a:r>
            <a:r>
              <a:rPr lang="en-GB" sz="2400" b="1" u="sng" dirty="0" smtClean="0">
                <a:ea typeface="+mn-ea"/>
              </a:rPr>
              <a:t>costs</a:t>
            </a:r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Data: </a:t>
            </a:r>
            <a:r>
              <a:rPr lang="en-GB" sz="2400" b="1" u="sng" dirty="0" smtClean="0"/>
              <a:t>CSES </a:t>
            </a:r>
            <a:r>
              <a:rPr lang="en-GB" sz="2400" dirty="0" smtClean="0"/>
              <a:t>(2004 and 2009) </a:t>
            </a:r>
            <a:r>
              <a:rPr lang="en-GB" sz="2400" dirty="0" smtClean="0">
                <a:sym typeface="Wingdings" pitchFamily="2" charset="2"/>
              </a:rPr>
              <a:t> Cambodia</a:t>
            </a:r>
            <a:endParaRPr lang="en-GB" sz="2400" dirty="0" smtClean="0"/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Microsimulation (steps):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Static (cost-effectiveness): changes on poverty and inequality (direct distributional effect)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/>
              <a:t>Returns of human capital (education) at the household level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Behavioural (income) effects (probabilistic models)</a:t>
            </a:r>
          </a:p>
          <a:p>
            <a:pPr marL="1087438" lvl="3" indent="-268288" algn="just">
              <a:buFont typeface="Arial" pitchFamily="34" charset="0"/>
              <a:buChar char="•"/>
            </a:pPr>
            <a:r>
              <a:rPr lang="en-GB" sz="1800" dirty="0" smtClean="0">
                <a:ea typeface="+mn-ea"/>
              </a:rPr>
              <a:t>School attendance (education)</a:t>
            </a:r>
          </a:p>
          <a:p>
            <a:pPr marL="1087438" lvl="3" indent="-268288" algn="just">
              <a:buFont typeface="Arial" pitchFamily="34" charset="0"/>
              <a:buChar char="•"/>
            </a:pPr>
            <a:r>
              <a:rPr lang="en-GB" sz="1800" dirty="0" smtClean="0">
                <a:ea typeface="+mn-ea"/>
              </a:rPr>
              <a:t>Nutrition (health)</a:t>
            </a:r>
          </a:p>
          <a:p>
            <a:pPr marL="1087438" lvl="3" indent="-268288" algn="just">
              <a:buFont typeface="Arial" pitchFamily="34" charset="0"/>
              <a:buChar char="•"/>
            </a:pPr>
            <a:r>
              <a:rPr lang="en-GB" sz="1800" dirty="0" smtClean="0">
                <a:ea typeface="+mn-ea"/>
              </a:rPr>
              <a:t>Labour (participation and supply)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Dynamic: 20 periods</a:t>
            </a: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RoR study Cambodia – Model</a:t>
            </a:r>
            <a:endParaRPr lang="en-US" noProof="0" dirty="0"/>
          </a:p>
        </p:txBody>
      </p:sp>
      <p:grpSp>
        <p:nvGrpSpPr>
          <p:cNvPr id="6" name="5 Grupo"/>
          <p:cNvGrpSpPr/>
          <p:nvPr/>
        </p:nvGrpSpPr>
        <p:grpSpPr>
          <a:xfrm>
            <a:off x="179512" y="1772816"/>
            <a:ext cx="8424936" cy="4032448"/>
            <a:chOff x="323528" y="1772816"/>
            <a:chExt cx="8424936" cy="4032448"/>
          </a:xfrm>
        </p:grpSpPr>
        <p:sp>
          <p:nvSpPr>
            <p:cNvPr id="7" name="6 Rectángulo"/>
            <p:cNvSpPr/>
            <p:nvPr/>
          </p:nvSpPr>
          <p:spPr bwMode="auto">
            <a:xfrm>
              <a:off x="1763688" y="3501008"/>
              <a:ext cx="2016224" cy="6480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Household consumption</a:t>
              </a:r>
              <a:endParaRPr kumimoji="0" lang="en-GB" sz="1600" i="0" u="none" strike="noStrike" cap="none" normalizeH="0" baseline="0" dirty="0" smtClean="0">
                <a:ln>
                  <a:noFill/>
                </a:ln>
                <a:solidFill>
                  <a:srgbClr val="001C3D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 bwMode="auto">
            <a:xfrm>
              <a:off x="6732240" y="1772816"/>
              <a:ext cx="2016224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Poverty and inequality</a:t>
              </a:r>
            </a:p>
          </p:txBody>
        </p:sp>
        <p:sp>
          <p:nvSpPr>
            <p:cNvPr id="9" name="8 Rectángulo"/>
            <p:cNvSpPr/>
            <p:nvPr/>
          </p:nvSpPr>
          <p:spPr bwMode="auto">
            <a:xfrm>
              <a:off x="4343276" y="2708920"/>
              <a:ext cx="2016224" cy="6480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Education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cap="none" normalizeH="0" baseline="0" dirty="0" smtClean="0">
                  <a:ln>
                    <a:noFill/>
                  </a:ln>
                  <a:solidFill>
                    <a:srgbClr val="001C3D"/>
                  </a:solidFill>
                  <a:effectLst/>
                  <a:latin typeface="Arial" pitchFamily="34" charset="0"/>
                  <a:cs typeface="Arial" pitchFamily="34" charset="0"/>
                </a:rPr>
                <a:t>(school attendance)</a:t>
              </a:r>
            </a:p>
          </p:txBody>
        </p:sp>
        <p:sp>
          <p:nvSpPr>
            <p:cNvPr id="10" name="9 Rectángulo"/>
            <p:cNvSpPr/>
            <p:nvPr/>
          </p:nvSpPr>
          <p:spPr bwMode="auto">
            <a:xfrm>
              <a:off x="4343276" y="3501008"/>
              <a:ext cx="2016224" cy="6480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/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(underweight)</a:t>
              </a:r>
            </a:p>
          </p:txBody>
        </p:sp>
        <p:sp>
          <p:nvSpPr>
            <p:cNvPr id="11" name="10 Rectángulo"/>
            <p:cNvSpPr/>
            <p:nvPr/>
          </p:nvSpPr>
          <p:spPr bwMode="auto">
            <a:xfrm>
              <a:off x="4343276" y="4293096"/>
              <a:ext cx="2016224" cy="64807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Labour participation</a:t>
              </a:r>
            </a:p>
          </p:txBody>
        </p:sp>
        <p:sp>
          <p:nvSpPr>
            <p:cNvPr id="12" name="11 Rectángulo"/>
            <p:cNvSpPr/>
            <p:nvPr/>
          </p:nvSpPr>
          <p:spPr bwMode="auto">
            <a:xfrm>
              <a:off x="6732240" y="2708920"/>
              <a:ext cx="2016224" cy="64807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600" b="1" dirty="0" smtClean="0">
                  <a:latin typeface="Arial" pitchFamily="34" charset="0"/>
                  <a:cs typeface="Arial" pitchFamily="34" charset="0"/>
                </a:rPr>
                <a:t>Human capital</a:t>
              </a:r>
            </a:p>
          </p:txBody>
        </p:sp>
        <p:sp>
          <p:nvSpPr>
            <p:cNvPr id="13" name="12 Rectángulo"/>
            <p:cNvSpPr/>
            <p:nvPr/>
          </p:nvSpPr>
          <p:spPr bwMode="auto">
            <a:xfrm>
              <a:off x="6732240" y="4437112"/>
              <a:ext cx="2016224" cy="36004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i="1" dirty="0" smtClean="0">
                  <a:latin typeface="Arial" pitchFamily="34" charset="0"/>
                  <a:cs typeface="Arial" pitchFamily="34" charset="0"/>
                </a:rPr>
                <a:t>Labour productivity</a:t>
              </a:r>
            </a:p>
          </p:txBody>
        </p:sp>
        <p:cxnSp>
          <p:nvCxnSpPr>
            <p:cNvPr id="14" name="59 Forma"/>
            <p:cNvCxnSpPr>
              <a:stCxn id="7" idx="3"/>
              <a:endCxn id="11" idx="1"/>
            </p:cNvCxnSpPr>
            <p:nvPr/>
          </p:nvCxnSpPr>
          <p:spPr bwMode="auto">
            <a:xfrm>
              <a:off x="3779912" y="3825044"/>
              <a:ext cx="563364" cy="7920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5" name="14 Conector recto de flecha"/>
            <p:cNvCxnSpPr>
              <a:stCxn id="7" idx="3"/>
              <a:endCxn id="10" idx="1"/>
            </p:cNvCxnSpPr>
            <p:nvPr/>
          </p:nvCxnSpPr>
          <p:spPr bwMode="auto">
            <a:xfrm>
              <a:off x="3779912" y="3825044"/>
              <a:ext cx="56336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6" name="15 Conector recto de flecha"/>
            <p:cNvCxnSpPr>
              <a:stCxn id="12" idx="2"/>
              <a:endCxn id="13" idx="0"/>
            </p:cNvCxnSpPr>
            <p:nvPr/>
          </p:nvCxnSpPr>
          <p:spPr bwMode="auto">
            <a:xfrm>
              <a:off x="7740352" y="3356992"/>
              <a:ext cx="0" cy="108012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7" name="59 Forma"/>
            <p:cNvCxnSpPr>
              <a:stCxn id="7" idx="0"/>
              <a:endCxn id="8" idx="1"/>
            </p:cNvCxnSpPr>
            <p:nvPr/>
          </p:nvCxnSpPr>
          <p:spPr bwMode="auto">
            <a:xfrm rot="5400000" flipH="1" flipV="1">
              <a:off x="4049942" y="818710"/>
              <a:ext cx="1404156" cy="3960440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8" name="17 Rectángulo"/>
            <p:cNvSpPr/>
            <p:nvPr/>
          </p:nvSpPr>
          <p:spPr bwMode="auto">
            <a:xfrm>
              <a:off x="323528" y="1772816"/>
              <a:ext cx="2016224" cy="648072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Social protection</a:t>
              </a:r>
            </a:p>
          </p:txBody>
        </p:sp>
        <p:cxnSp>
          <p:nvCxnSpPr>
            <p:cNvPr id="19" name="59 Forma"/>
            <p:cNvCxnSpPr>
              <a:stCxn id="20" idx="1"/>
              <a:endCxn id="7" idx="2"/>
            </p:cNvCxnSpPr>
            <p:nvPr/>
          </p:nvCxnSpPr>
          <p:spPr bwMode="auto">
            <a:xfrm rot="10800000">
              <a:off x="2771800" y="4149080"/>
              <a:ext cx="1440160" cy="1476164"/>
            </a:xfrm>
            <a:prstGeom prst="bentConnector2">
              <a:avLst/>
            </a:prstGeom>
            <a:solidFill>
              <a:schemeClr val="accent1"/>
            </a:solidFill>
            <a:ln w="412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0" name="19 Rectángulo"/>
            <p:cNvSpPr/>
            <p:nvPr/>
          </p:nvSpPr>
          <p:spPr bwMode="auto">
            <a:xfrm>
              <a:off x="4211960" y="5445224"/>
              <a:ext cx="2016224" cy="36004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GB" sz="1400" i="1" dirty="0" smtClean="0">
                  <a:latin typeface="Arial" pitchFamily="34" charset="0"/>
                  <a:cs typeface="Arial" pitchFamily="34" charset="0"/>
                </a:rPr>
                <a:t>Economic performance</a:t>
              </a:r>
            </a:p>
          </p:txBody>
        </p:sp>
        <p:cxnSp>
          <p:nvCxnSpPr>
            <p:cNvPr id="21" name="59 Forma"/>
            <p:cNvCxnSpPr>
              <a:stCxn id="18" idx="2"/>
              <a:endCxn id="7" idx="1"/>
            </p:cNvCxnSpPr>
            <p:nvPr/>
          </p:nvCxnSpPr>
          <p:spPr bwMode="auto">
            <a:xfrm rot="16200000" flipH="1">
              <a:off x="845586" y="2906942"/>
              <a:ext cx="1404156" cy="432048"/>
            </a:xfrm>
            <a:prstGeom prst="bentConnector2">
              <a:avLst/>
            </a:prstGeom>
            <a:solidFill>
              <a:schemeClr val="accent1"/>
            </a:solidFill>
            <a:ln w="41275" cap="flat" cmpd="sng" algn="ctr">
              <a:solidFill>
                <a:schemeClr val="accent2">
                  <a:lumMod val="75000"/>
                </a:schemeClr>
              </a:solidFill>
              <a:prstDash val="sysDash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21 CuadroTexto"/>
            <p:cNvSpPr txBox="1"/>
            <p:nvPr/>
          </p:nvSpPr>
          <p:spPr>
            <a:xfrm>
              <a:off x="2771800" y="4365104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Return</a:t>
              </a:r>
              <a:endParaRPr lang="en-GB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2771800" y="1772816"/>
              <a:ext cx="26642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Direct (distributional) effects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131840" y="2708920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Behavioural (income) effects</a:t>
              </a:r>
              <a:endParaRPr lang="en-GB" sz="1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59 Forma"/>
            <p:cNvCxnSpPr>
              <a:stCxn id="13" idx="2"/>
              <a:endCxn id="20" idx="3"/>
            </p:cNvCxnSpPr>
            <p:nvPr/>
          </p:nvCxnSpPr>
          <p:spPr bwMode="auto">
            <a:xfrm rot="5400000">
              <a:off x="6570222" y="4455114"/>
              <a:ext cx="828092" cy="1512168"/>
            </a:xfrm>
            <a:prstGeom prst="bentConnector2">
              <a:avLst/>
            </a:prstGeom>
            <a:solidFill>
              <a:schemeClr val="accent1"/>
            </a:solidFill>
            <a:ln w="412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6" name="25 Conector recto de flecha"/>
            <p:cNvCxnSpPr>
              <a:stCxn id="9" idx="3"/>
              <a:endCxn id="12" idx="1"/>
            </p:cNvCxnSpPr>
            <p:nvPr/>
          </p:nvCxnSpPr>
          <p:spPr bwMode="auto">
            <a:xfrm>
              <a:off x="6359500" y="3032956"/>
              <a:ext cx="372740" cy="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59 Forma"/>
            <p:cNvCxnSpPr>
              <a:stCxn id="7" idx="3"/>
              <a:endCxn id="9" idx="1"/>
            </p:cNvCxnSpPr>
            <p:nvPr/>
          </p:nvCxnSpPr>
          <p:spPr bwMode="auto">
            <a:xfrm flipV="1">
              <a:off x="3779912" y="3032956"/>
              <a:ext cx="563364" cy="7920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412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RoR study Cambodia – Policy</a:t>
            </a:r>
            <a:endParaRPr lang="en-US" noProof="0" dirty="0"/>
          </a:p>
        </p:txBody>
      </p:sp>
      <p:graphicFrame>
        <p:nvGraphicFramePr>
          <p:cNvPr id="28" name="27 Tabla"/>
          <p:cNvGraphicFramePr>
            <a:graphicFrameLocks noGrp="1"/>
          </p:cNvGraphicFramePr>
          <p:nvPr/>
        </p:nvGraphicFramePr>
        <p:xfrm>
          <a:off x="323528" y="1844824"/>
          <a:ext cx="8352928" cy="3530026"/>
        </p:xfrm>
        <a:graphic>
          <a:graphicData uri="http://schemas.openxmlformats.org/drawingml/2006/table">
            <a:tbl>
              <a:tblPr/>
              <a:tblGrid>
                <a:gridCol w="1068027"/>
                <a:gridCol w="1944766"/>
                <a:gridCol w="2747847"/>
                <a:gridCol w="648072"/>
                <a:gridCol w="648072"/>
                <a:gridCol w="648072"/>
                <a:gridCol w="648072"/>
              </a:tblGrid>
              <a:tr h="1564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Social Protection Instrument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 Population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Benefit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Cost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640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KHR billion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of GDP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KHR billion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of GDP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Cash transfer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Poor children 0-6 years old in rural areas, up to </a:t>
                      </a: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two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household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USD 12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month (60% rural food poverty line)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391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430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Social pension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Poor persons 65+ in rural areas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USD 20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month (100% rural food poverty line)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Scholarship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Poor children at lower secondary in rural areas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USD 50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 year (20% rural food poverty line)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3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Public works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Poor persons 18-64 years old in rural areas, up to 1 per household (80 days per year)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USD 2.3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GB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per </a:t>
                      </a: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day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</a:t>
                      </a:r>
                    </a:p>
                  </a:txBody>
                  <a:tcPr marL="7829" marR="7829" marT="78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2 Marcador de contenido"/>
          <p:cNvSpPr>
            <a:spLocks noGrp="1"/>
          </p:cNvSpPr>
          <p:nvPr>
            <p:ph idx="1"/>
          </p:nvPr>
        </p:nvSpPr>
        <p:spPr>
          <a:xfrm>
            <a:off x="179512" y="5454295"/>
            <a:ext cx="8458200" cy="502568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Total costs is around 1.6% of GDP (USD 166 million, 2009).</a:t>
            </a: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Outline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 smtClean="0"/>
              <a:t>Why focusing on returns of SP investments?</a:t>
            </a:r>
          </a:p>
          <a:p>
            <a:r>
              <a:rPr lang="en-US" sz="2800" noProof="0" dirty="0" smtClean="0"/>
              <a:t>Understanding social protection as economic investment</a:t>
            </a:r>
          </a:p>
          <a:p>
            <a:r>
              <a:rPr lang="en-US" sz="2800" noProof="0" dirty="0" smtClean="0"/>
              <a:t>Methodological options and challenges</a:t>
            </a:r>
          </a:p>
          <a:p>
            <a:r>
              <a:rPr lang="en-US" sz="2800" noProof="0" dirty="0" smtClean="0"/>
              <a:t>An example: </a:t>
            </a:r>
            <a:r>
              <a:rPr lang="en-US" sz="2800" noProof="0" dirty="0" err="1" smtClean="0"/>
              <a:t>RoR</a:t>
            </a:r>
            <a:r>
              <a:rPr lang="en-US" sz="2800" noProof="0" dirty="0" smtClean="0"/>
              <a:t> study for Cambodia</a:t>
            </a:r>
          </a:p>
          <a:p>
            <a:r>
              <a:rPr lang="en-US" sz="2800" noProof="0" dirty="0" smtClean="0"/>
              <a:t>Are there lessons to be learnt?</a:t>
            </a:r>
          </a:p>
          <a:p>
            <a:r>
              <a:rPr lang="en-US" sz="2800" noProof="0" dirty="0" smtClean="0"/>
              <a:t>Conclusions</a:t>
            </a:r>
          </a:p>
        </p:txBody>
      </p:sp>
    </p:spTree>
    <p:extLst>
      <p:ext uri="{BB962C8B-B14F-4D97-AF65-F5344CB8AC3E}">
        <p14:creationId xmlns="" xmlns:p14="http://schemas.microsoft.com/office/powerpoint/2010/main" val="19306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Behavioural effects I</a:t>
            </a: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2132854"/>
          <a:ext cx="8352928" cy="3980730"/>
        </p:xfrm>
        <a:graphic>
          <a:graphicData uri="http://schemas.openxmlformats.org/drawingml/2006/table">
            <a:tbl>
              <a:tblPr/>
              <a:tblGrid>
                <a:gridCol w="4321660"/>
                <a:gridCol w="580776"/>
                <a:gridCol w="427041"/>
                <a:gridCol w="580776"/>
                <a:gridCol w="427041"/>
                <a:gridCol w="580776"/>
                <a:gridCol w="427041"/>
                <a:gridCol w="580776"/>
                <a:gridCol w="427041"/>
              </a:tblGrid>
              <a:tr h="2184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Model:</a:t>
                      </a: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2SLS for all households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12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Dependent variable (independent variable)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Urban</a:t>
                      </a:r>
                    </a:p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(non-poor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Urban (poor)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(non-poor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(poor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log of household consumption per capita (maximum level of education within the household)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0.042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0.016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0.026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0.018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(0.005)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(0.007)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(0.003)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(0.002)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8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Model:</a:t>
                      </a:r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Probit model for individuals 6-25 years old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Dependent variable (independent variable)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Education level (rural-poor)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8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Primary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Lower secondary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Upper secondary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School attendance (log of household consumption per capita)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0.226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0.560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0.373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(0.089)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(0.262)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(0.516)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8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4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Model:</a:t>
                      </a:r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Probit model for children under 5 years old</a:t>
                      </a:r>
                      <a:endParaRPr lang="en-GB" sz="1400" b="1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126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Dependent variable (independent variable)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National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National (poor)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(poor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Underweight (log of household consumption per capita)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-0.043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-0.048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-0.038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(0.015)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(0.038)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(0.041)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Underweight (no toilet facility in the house = 1)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0.026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0.062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0.081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98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(0.016)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(0.029)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(0.029)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350" marR="9350" marT="9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Behavioural effects II</a:t>
            </a:r>
            <a:endParaRPr lang="en-GB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70248" y="2292821"/>
          <a:ext cx="8280918" cy="3800475"/>
        </p:xfrm>
        <a:graphic>
          <a:graphicData uri="http://schemas.openxmlformats.org/drawingml/2006/table">
            <a:tbl>
              <a:tblPr/>
              <a:tblGrid>
                <a:gridCol w="2042938"/>
                <a:gridCol w="842127"/>
                <a:gridCol w="405469"/>
                <a:gridCol w="842127"/>
                <a:gridCol w="405469"/>
                <a:gridCol w="842127"/>
                <a:gridCol w="405469"/>
                <a:gridCol w="842127"/>
                <a:gridCol w="405469"/>
                <a:gridCol w="842127"/>
                <a:gridCol w="405469"/>
              </a:tblGrid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(5-14)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(15-17)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(18-30)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(31-45)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(46-64)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313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Unpaid 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Urban (Poor)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-4.076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-1.605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(0.815)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(1.004)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(0.832)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(0.544)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(0.806)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Log Pseudo Likelihood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 (Poor)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-1.236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(0.440)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(0.568)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(0.395)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(0.344)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(0.349)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7,474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4,896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2,519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Log Pseudo Likelihood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-5,400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-2,807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-6,580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-2,942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-1,617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3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Paid 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Urban (Poor)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(0.338)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(0.745)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(0.803)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(0.674)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(0.916)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 (Poor)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-0.605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13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(0.192)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(0.448)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(0.395)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(0.388)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(0.452)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51520" y="1905000"/>
            <a:ext cx="8458200" cy="37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1C3D"/>
                </a:solidFill>
                <a:effectLst/>
                <a:uLnTx/>
                <a:uFillTx/>
                <a:latin typeface="+mj-lt"/>
                <a:cs typeface="Arial" pitchFamily="34" charset="0"/>
              </a:rPr>
              <a:t>Labour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001C3D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participation – </a:t>
            </a:r>
            <a:r>
              <a:rPr kumimoji="0" lang="en-GB" sz="1800" i="1" u="none" strike="noStrike" kern="0" cap="none" spc="0" normalizeH="0" noProof="0" dirty="0" smtClean="0">
                <a:ln>
                  <a:noFill/>
                </a:ln>
                <a:solidFill>
                  <a:srgbClr val="001C3D"/>
                </a:solidFill>
                <a:effectLst/>
                <a:uLnTx/>
                <a:uFillTx/>
                <a:latin typeface="+mj-lt"/>
                <a:cs typeface="Arial" pitchFamily="34" charset="0"/>
              </a:rPr>
              <a:t>Multinomial </a:t>
            </a:r>
            <a:r>
              <a:rPr kumimoji="0" lang="en-GB" sz="1800" i="1" u="none" strike="noStrike" kern="0" cap="none" spc="0" normalizeH="0" noProof="0" dirty="0" err="1" smtClean="0">
                <a:ln>
                  <a:noFill/>
                </a:ln>
                <a:solidFill>
                  <a:srgbClr val="001C3D"/>
                </a:solidFill>
                <a:effectLst/>
                <a:uLnTx/>
                <a:uFillTx/>
                <a:latin typeface="+mj-lt"/>
                <a:cs typeface="Arial" pitchFamily="34" charset="0"/>
              </a:rPr>
              <a:t>probit</a:t>
            </a:r>
            <a:endParaRPr kumimoji="0" lang="en-GB" sz="1800" i="1" u="none" strike="noStrike" kern="0" cap="none" spc="0" normalizeH="0" baseline="0" noProof="0" dirty="0" smtClean="0">
              <a:ln>
                <a:noFill/>
              </a:ln>
              <a:solidFill>
                <a:srgbClr val="001C3D"/>
              </a:solidFill>
              <a:effectLst/>
              <a:uLnTx/>
              <a:uFillTx/>
              <a:latin typeface="+mj-lt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001C3D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Arial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Results</a:t>
            </a:r>
            <a:endParaRPr lang="en-GB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0" y="1700808"/>
          <a:ext cx="8964488" cy="4846320"/>
        </p:xfrm>
        <a:graphic>
          <a:graphicData uri="http://schemas.openxmlformats.org/drawingml/2006/table">
            <a:tbl>
              <a:tblPr/>
              <a:tblGrid>
                <a:gridCol w="2962837"/>
                <a:gridCol w="1823286"/>
                <a:gridCol w="835673"/>
                <a:gridCol w="911643"/>
                <a:gridCol w="835673"/>
                <a:gridCol w="835673"/>
                <a:gridCol w="75970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Scenario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20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Average years of education (18-64 years old)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6.52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7.67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10.40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11.62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Without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6.52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7.65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8.89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10.22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11.41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 (difference)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household consumption average annual growth rate (%)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1.55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2.54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2.77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2.82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2.71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Without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2.29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2.65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2.74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2.67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 (difference)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1.55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Poverty headcount (%)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23.74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20.7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15.6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10.9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7.8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Without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29.71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26.7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19.8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 (difference)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-6.0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-6.0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-4.2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-3.8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-2.6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Inequality (Gini of consumption)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0.313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0.314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0.314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0.308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0.302</a:t>
                      </a:r>
                      <a:endParaRPr lang="en-GB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Without social protection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0.329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0.328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0.327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0.320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0.312</a:t>
                      </a:r>
                      <a:endParaRPr lang="en-GB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 (difference)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-0.016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-0.014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-0.013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-0.012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-0.010</a:t>
                      </a:r>
                      <a:endParaRPr lang="en-GB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Policy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20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 (% of GDP)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Social protection package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RoR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Discount rate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15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 20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Rate of Return (Absolute benefit on total household consumption / absolute cost) (%)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-11.6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-10.0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-11.6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-10.1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-4.3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13.3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-11.6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-10.1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-4.6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  <a:endParaRPr lang="en-GB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11.9</a:t>
                      </a:r>
                      <a:endParaRPr lang="en-GB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735" marR="34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Results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85100"/>
            <a:ext cx="5688632" cy="31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51520" y="1546448"/>
            <a:ext cx="8458200" cy="4114800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Rate of return</a:t>
            </a:r>
          </a:p>
          <a:p>
            <a:pPr marL="268288" lvl="1" indent="-268288" algn="just">
              <a:buNone/>
            </a:pPr>
            <a:r>
              <a:rPr lang="en-GB" sz="2400" dirty="0" smtClean="0">
                <a:ea typeface="+mn-ea"/>
              </a:rPr>
              <a:t>	</a:t>
            </a:r>
            <a:r>
              <a:rPr lang="en-GB" sz="1800" i="1" dirty="0" smtClean="0">
                <a:ea typeface="+mn-ea"/>
              </a:rPr>
              <a:t>Effect on total household consumption through human capital accumulation, due to higher school attendance thanks to social transfers.</a:t>
            </a: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Final remarks</a:t>
            </a:r>
            <a:endParaRPr lang="en-GB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04800" y="1844824"/>
            <a:ext cx="8458200" cy="3816424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Any model is always a simplification of real life.</a:t>
            </a:r>
          </a:p>
          <a:p>
            <a:pPr marL="268288" lvl="1" indent="-268288" algn="just">
              <a:buFont typeface="Arial" pitchFamily="34" charset="0"/>
              <a:buChar char="•"/>
            </a:pPr>
            <a:endParaRPr lang="en-GB" sz="2400" dirty="0" smtClean="0">
              <a:ea typeface="+mn-ea"/>
            </a:endParaRPr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Effects, benefits and returns may be higher if complementary policies are also implemented.</a:t>
            </a:r>
          </a:p>
          <a:p>
            <a:pPr marL="668338" lvl="2" indent="-268288" algn="just">
              <a:buFont typeface="Arial" pitchFamily="34" charset="0"/>
              <a:buChar char="•"/>
            </a:pPr>
            <a:endParaRPr lang="en-GB" sz="2000" dirty="0" smtClean="0">
              <a:ea typeface="+mn-ea"/>
            </a:endParaRP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Improving health and education coverage and quality.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Enhancing sanitation conditions.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Fostering economic productivity, formal labour market, industrialization, innovation and technical change.</a:t>
            </a:r>
          </a:p>
          <a:p>
            <a:pPr marL="668338" lvl="2" indent="-268288" algn="just">
              <a:buFont typeface="Arial" pitchFamily="34" charset="0"/>
              <a:buChar char="•"/>
            </a:pPr>
            <a:endParaRPr lang="en-GB" sz="2000" dirty="0" smtClean="0">
              <a:ea typeface="+mn-ea"/>
            </a:endParaRPr>
          </a:p>
          <a:p>
            <a:pPr marL="668338" lvl="2" indent="-268288" algn="just">
              <a:buFont typeface="Arial" pitchFamily="34" charset="0"/>
              <a:buChar char="•"/>
            </a:pPr>
            <a:endParaRPr lang="en-GB" sz="1400" dirty="0" smtClean="0"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Final remarks</a:t>
            </a:r>
            <a:endParaRPr lang="en-GB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04800" y="1772816"/>
            <a:ext cx="8458200" cy="3960440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>
                <a:ea typeface="+mn-ea"/>
              </a:rPr>
              <a:t>Additional effects may increase benefits and RoR. 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Behavioural (non-economic) effects due to SPI design.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err="1" smtClean="0">
                <a:ea typeface="+mn-ea"/>
              </a:rPr>
              <a:t>Spillover</a:t>
            </a:r>
            <a:r>
              <a:rPr lang="en-GB" sz="2000" dirty="0" smtClean="0">
                <a:ea typeface="+mn-ea"/>
              </a:rPr>
              <a:t> effects and regional multiplier.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Institutional change and social cohesion.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2000" dirty="0" smtClean="0">
                <a:ea typeface="+mn-ea"/>
              </a:rPr>
              <a:t>Health status improvements (e.g. nutrition).</a:t>
            </a:r>
          </a:p>
          <a:p>
            <a:pPr marL="268288" lvl="1" indent="-268288" algn="just">
              <a:buFont typeface="Arial" pitchFamily="34" charset="0"/>
              <a:buChar char="•"/>
            </a:pPr>
            <a:endParaRPr lang="en-GB" sz="2400" dirty="0" smtClean="0"/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Financing aspects (taxation), administrative issues (inefficiency) and targeting errors may reduce RoR.</a:t>
            </a:r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Specific SPI design (e.g. targeting, conditionality, payment mechanism) may affect RoR.</a:t>
            </a:r>
          </a:p>
          <a:p>
            <a:pPr marL="668338" lvl="2" indent="-268288" algn="just">
              <a:buNone/>
            </a:pPr>
            <a:endParaRPr lang="en-GB" sz="1400" dirty="0" smtClean="0"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37125" indent="-4937125"/>
            <a:r>
              <a:rPr lang="en-GB" dirty="0" smtClean="0"/>
              <a:t>RoR study Cambodia – Final remarks</a:t>
            </a:r>
            <a:endParaRPr lang="en-GB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04800" y="1556792"/>
            <a:ext cx="8458200" cy="4464496"/>
          </a:xfrm>
        </p:spPr>
        <p:txBody>
          <a:bodyPr/>
          <a:lstStyle/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Investing in social protection promotes equitable economic growth.</a:t>
            </a:r>
            <a:endParaRPr lang="en-GB" sz="2400" dirty="0" smtClean="0">
              <a:ea typeface="+mn-ea"/>
            </a:endParaRP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1600" dirty="0" smtClean="0">
                <a:ea typeface="+mn-ea"/>
              </a:rPr>
              <a:t>Solving human capital constraints, and fostering economic development at the micro level.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1600" dirty="0" smtClean="0">
                <a:ea typeface="+mn-ea"/>
              </a:rPr>
              <a:t>A basic package of SPI for poor rural individuals in Cambodia has a </a:t>
            </a:r>
            <a:r>
              <a:rPr lang="en-GB" sz="1600" b="1" dirty="0" smtClean="0">
                <a:solidFill>
                  <a:srgbClr val="C00000"/>
                </a:solidFill>
                <a:ea typeface="+mn-ea"/>
              </a:rPr>
              <a:t>RoR of between 12% and 15%, </a:t>
            </a:r>
            <a:r>
              <a:rPr lang="en-GB" sz="1600" dirty="0" smtClean="0">
                <a:ea typeface="+mn-ea"/>
              </a:rPr>
              <a:t>after 20 periods (years). It becomes positive after 12 periods (years).</a:t>
            </a:r>
          </a:p>
          <a:p>
            <a:pPr marL="268288" lvl="1" indent="-268288" algn="just">
              <a:buFont typeface="Arial" pitchFamily="34" charset="0"/>
              <a:buChar char="•"/>
            </a:pPr>
            <a:endParaRPr lang="en-GB" sz="2400" dirty="0" smtClean="0"/>
          </a:p>
          <a:p>
            <a:pPr marL="268288" lvl="1" indent="-268288" algn="just">
              <a:buFont typeface="Arial" pitchFamily="34" charset="0"/>
              <a:buChar char="•"/>
            </a:pPr>
            <a:r>
              <a:rPr lang="en-GB" sz="2400" dirty="0" smtClean="0"/>
              <a:t>Dynamic microsimulation provides a novel approach to analyse economic returns of social protection.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1600" dirty="0" smtClean="0"/>
              <a:t>Modelling options depends on data constrains.</a:t>
            </a:r>
          </a:p>
          <a:p>
            <a:pPr marL="668338" lvl="2" indent="-268288" algn="just">
              <a:buFont typeface="Arial" pitchFamily="34" charset="0"/>
              <a:buChar char="•"/>
            </a:pPr>
            <a:r>
              <a:rPr lang="en-GB" sz="1600" dirty="0" smtClean="0"/>
              <a:t>Costs and specific impacts has been estimated. </a:t>
            </a:r>
            <a:r>
              <a:rPr lang="en-GB" sz="1600" b="1" dirty="0" smtClean="0">
                <a:solidFill>
                  <a:srgbClr val="C00000"/>
                </a:solidFill>
              </a:rPr>
              <a:t>The model can be used to study a gap regarding economic returns in the mid- and long- term</a:t>
            </a:r>
            <a:r>
              <a:rPr lang="en-GB" sz="16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385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The role of CBA in policy making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 smtClean="0"/>
              <a:t>Instrument to support evidence-based policy making and mobilize financial resources</a:t>
            </a:r>
          </a:p>
          <a:p>
            <a:r>
              <a:rPr lang="en-US" sz="2400" noProof="0" dirty="0" smtClean="0"/>
              <a:t>Enable dialogue with ‘money keepers’</a:t>
            </a:r>
          </a:p>
          <a:p>
            <a:pPr lvl="1"/>
            <a:r>
              <a:rPr lang="en-US" sz="2000" noProof="0" dirty="0" err="1" smtClean="0"/>
              <a:t>Speek</a:t>
            </a:r>
            <a:r>
              <a:rPr lang="en-US" sz="2000" noProof="0" dirty="0" smtClean="0"/>
              <a:t> the language they </a:t>
            </a:r>
            <a:r>
              <a:rPr lang="en-US" sz="2000" noProof="0" dirty="0" err="1" smtClean="0"/>
              <a:t>speek</a:t>
            </a:r>
            <a:endParaRPr lang="en-US" sz="2000" noProof="0" dirty="0" smtClean="0"/>
          </a:p>
          <a:p>
            <a:pPr lvl="1"/>
            <a:r>
              <a:rPr lang="en-US" sz="2000" noProof="0" dirty="0" smtClean="0"/>
              <a:t>Build confidence of social ministries</a:t>
            </a:r>
          </a:p>
          <a:p>
            <a:pPr lvl="1"/>
            <a:r>
              <a:rPr lang="en-US" sz="2000" noProof="0" dirty="0" smtClean="0"/>
              <a:t>Examples: Mozambique, Senegal</a:t>
            </a:r>
          </a:p>
        </p:txBody>
      </p:sp>
    </p:spTree>
    <p:extLst>
      <p:ext uri="{BB962C8B-B14F-4D97-AF65-F5344CB8AC3E}">
        <p14:creationId xmlns="" xmlns:p14="http://schemas.microsoft.com/office/powerpoint/2010/main" val="20309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Conditions for success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smtClean="0"/>
              <a:t>Analysis as integral part of policy dialogue</a:t>
            </a:r>
          </a:p>
          <a:p>
            <a:r>
              <a:rPr lang="en-US" sz="2800" noProof="0" smtClean="0"/>
              <a:t>Needs to be followed up with in-country support</a:t>
            </a:r>
          </a:p>
          <a:p>
            <a:r>
              <a:rPr lang="en-US" sz="2800" noProof="0" smtClean="0"/>
              <a:t>Timing: a crisis may trigger interest</a:t>
            </a:r>
          </a:p>
          <a:p>
            <a:r>
              <a:rPr lang="en-US" sz="2800" noProof="0" smtClean="0"/>
              <a:t>Policy options to be defined in consultation with national stakeholders</a:t>
            </a:r>
          </a:p>
          <a:p>
            <a:r>
              <a:rPr lang="en-US" sz="2800" noProof="0" smtClean="0"/>
              <a:t>Robust and transparent methodology</a:t>
            </a:r>
            <a:endParaRPr lang="en-US" sz="2800" noProof="0"/>
          </a:p>
        </p:txBody>
      </p:sp>
    </p:spTree>
    <p:extLst>
      <p:ext uri="{BB962C8B-B14F-4D97-AF65-F5344CB8AC3E}">
        <p14:creationId xmlns="" xmlns:p14="http://schemas.microsoft.com/office/powerpoint/2010/main" val="248083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But…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noProof="0" smtClean="0"/>
              <a:t>Evidence on costs versus benefits or rates of return alone does not do the trick</a:t>
            </a:r>
          </a:p>
          <a:p>
            <a:pPr lvl="1"/>
            <a:r>
              <a:rPr lang="en-US" sz="1600" noProof="0" smtClean="0"/>
              <a:t>Policy makers are often prejudiced and myopic</a:t>
            </a:r>
          </a:p>
          <a:p>
            <a:pPr lvl="1"/>
            <a:r>
              <a:rPr lang="en-US" sz="1600" noProof="0" smtClean="0"/>
              <a:t>Extending social protection is path dependent, depends on local preferences and capacities</a:t>
            </a:r>
          </a:p>
          <a:p>
            <a:pPr lvl="1"/>
            <a:r>
              <a:rPr lang="en-US" sz="1600" noProof="0" smtClean="0"/>
              <a:t>Political will and strong leadership remain pivotal (South Africa, Lesotho, Brazil)</a:t>
            </a:r>
          </a:p>
          <a:p>
            <a:pPr lvl="1"/>
            <a:r>
              <a:rPr lang="en-US" sz="1600" noProof="0" smtClean="0"/>
              <a:t>Strong impact evidence is crucial to build political support (Latin America in general)</a:t>
            </a:r>
          </a:p>
          <a:p>
            <a:r>
              <a:rPr lang="en-US" sz="1800" noProof="0" smtClean="0"/>
              <a:t>CBA needs to be used with caution, aware of the inherent risks</a:t>
            </a:r>
          </a:p>
          <a:p>
            <a:pPr lvl="1"/>
            <a:r>
              <a:rPr lang="en-US" sz="1600" noProof="0" smtClean="0"/>
              <a:t>Narrow focus on poverty reduction</a:t>
            </a:r>
          </a:p>
          <a:p>
            <a:pPr lvl="1"/>
            <a:r>
              <a:rPr lang="en-US" sz="1600" noProof="0" smtClean="0"/>
              <a:t>Fragmented approach to social protection</a:t>
            </a:r>
          </a:p>
          <a:p>
            <a:pPr lvl="1"/>
            <a:r>
              <a:rPr lang="en-US" sz="1600" noProof="0" smtClean="0"/>
              <a:t>Less attention to development process</a:t>
            </a:r>
          </a:p>
          <a:p>
            <a:pPr lvl="1"/>
            <a:r>
              <a:rPr lang="en-US" sz="1600" noProof="0" smtClean="0"/>
              <a:t>Distraction from political economy</a:t>
            </a:r>
          </a:p>
          <a:p>
            <a:pPr lvl="1"/>
            <a:endParaRPr lang="en-US" sz="1600" noProof="0" smtClean="0"/>
          </a:p>
        </p:txBody>
      </p:sp>
    </p:spTree>
    <p:extLst>
      <p:ext uri="{BB962C8B-B14F-4D97-AF65-F5344CB8AC3E}">
        <p14:creationId xmlns="" xmlns:p14="http://schemas.microsoft.com/office/powerpoint/2010/main" val="199557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The usual arguments for extending social protection rely on…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2856"/>
            <a:ext cx="8458200" cy="3886944"/>
          </a:xfrm>
        </p:spPr>
        <p:txBody>
          <a:bodyPr/>
          <a:lstStyle/>
          <a:p>
            <a:r>
              <a:rPr lang="en-US" noProof="0" dirty="0" smtClean="0"/>
              <a:t>Human rights </a:t>
            </a:r>
          </a:p>
          <a:p>
            <a:r>
              <a:rPr lang="en-US" noProof="0" dirty="0" smtClean="0"/>
              <a:t>Empirical evidence on impacts</a:t>
            </a:r>
          </a:p>
          <a:p>
            <a:r>
              <a:rPr lang="en-US" noProof="0" dirty="0" smtClean="0"/>
              <a:t>Pilot projects</a:t>
            </a:r>
          </a:p>
          <a:p>
            <a:r>
              <a:rPr lang="en-US" noProof="0" dirty="0" smtClean="0"/>
              <a:t>Affordability studies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528513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Conclusions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dirty="0" smtClean="0"/>
              <a:t>Despite compelling evidence on the positive impacts of social protection, many governments are yet to be convinced</a:t>
            </a:r>
          </a:p>
          <a:p>
            <a:r>
              <a:rPr lang="en-US" sz="2000" noProof="0" dirty="0" smtClean="0"/>
              <a:t>Treating social protection as investment helps establishing the link between costs and benefits, taking into account the time needed to earn the money back</a:t>
            </a:r>
          </a:p>
          <a:p>
            <a:r>
              <a:rPr lang="en-US" sz="2000" noProof="0" dirty="0" smtClean="0"/>
              <a:t>Economic analyses such as CBA/</a:t>
            </a:r>
            <a:r>
              <a:rPr lang="en-US" sz="2000" noProof="0" dirty="0" err="1" smtClean="0"/>
              <a:t>RoR</a:t>
            </a:r>
            <a:r>
              <a:rPr lang="en-US" sz="2000" noProof="0" dirty="0" smtClean="0"/>
              <a:t> are only one component of policy decision-making</a:t>
            </a:r>
          </a:p>
          <a:p>
            <a:pPr lvl="1"/>
            <a:r>
              <a:rPr lang="en-US" sz="1800" noProof="0" dirty="0" smtClean="0"/>
              <a:t>Positive social outcomes and human rights remain valid arguments</a:t>
            </a:r>
          </a:p>
          <a:p>
            <a:r>
              <a:rPr lang="en-US" sz="2000" noProof="0" dirty="0" smtClean="0"/>
              <a:t>Political will remains decisive for the expansion of social protection </a:t>
            </a:r>
            <a:r>
              <a:rPr lang="en-US" sz="2000" noProof="0" dirty="0" smtClean="0">
                <a:sym typeface="Wingdings" pitchFamily="2" charset="2"/>
              </a:rPr>
              <a:t> </a:t>
            </a:r>
            <a:r>
              <a:rPr lang="en-US" sz="2000" noProof="0" dirty="0" smtClean="0"/>
              <a:t>It all comes down to politics!</a:t>
            </a:r>
          </a:p>
          <a:p>
            <a:pPr lvl="1"/>
            <a:r>
              <a:rPr lang="en-US" sz="1600" noProof="0" dirty="0" smtClean="0"/>
              <a:t>More research needed on the underlying motives/incentives/processes of countries that successfully introduced/expanded social protection</a:t>
            </a:r>
            <a:endParaRPr lang="en-US" sz="1600" noProof="0" dirty="0"/>
          </a:p>
        </p:txBody>
      </p:sp>
    </p:spTree>
    <p:extLst>
      <p:ext uri="{BB962C8B-B14F-4D97-AF65-F5344CB8AC3E}">
        <p14:creationId xmlns="" xmlns:p14="http://schemas.microsoft.com/office/powerpoint/2010/main" val="345017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‘Social protection is a human right’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smtClean="0"/>
              <a:t>Art.22 and 25 of Universal Declaration of Human Rights (UN 1948)</a:t>
            </a:r>
          </a:p>
          <a:p>
            <a:r>
              <a:rPr lang="en-US" sz="2000" noProof="0" smtClean="0"/>
              <a:t>Social Protection Floor: “a set of basic social rights, services and facilities that the global citizen should enjoy” (ILO&amp;WHO, 2009:4)</a:t>
            </a:r>
          </a:p>
          <a:p>
            <a:r>
              <a:rPr lang="en-US" sz="2000" noProof="0" smtClean="0"/>
              <a:t>Social assistance as entitlement – state obligation (Cichon et al., 2011)</a:t>
            </a:r>
          </a:p>
          <a:p>
            <a:r>
              <a:rPr lang="en-US" sz="2000" noProof="0" smtClean="0"/>
              <a:t>But: </a:t>
            </a:r>
          </a:p>
          <a:p>
            <a:pPr lvl="1"/>
            <a:r>
              <a:rPr lang="en-US" sz="1800" noProof="0" smtClean="0"/>
              <a:t>Insufficient domestic resources to ensure all basic human rights at once</a:t>
            </a:r>
          </a:p>
          <a:p>
            <a:pPr lvl="1"/>
            <a:r>
              <a:rPr lang="en-US" sz="1800" noProof="0" smtClean="0"/>
              <a:t>Governments set priorities, but not necessarily SP</a:t>
            </a:r>
            <a:endParaRPr lang="en-US" sz="1800" noProof="0"/>
          </a:p>
        </p:txBody>
      </p:sp>
    </p:spTree>
    <p:extLst>
      <p:ext uri="{BB962C8B-B14F-4D97-AF65-F5344CB8AC3E}">
        <p14:creationId xmlns="" xmlns:p14="http://schemas.microsoft.com/office/powerpoint/2010/main" val="32582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‘We know it works’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smtClean="0"/>
              <a:t>Large international evidence base on positive impacts of social transfers on poverty, inequality and access to basic sercives (e.g., EPRI, 2010; Barrientos &amp; Nino-Zarazua, 2010; Arnold et al., 2011)</a:t>
            </a:r>
          </a:p>
          <a:p>
            <a:r>
              <a:rPr lang="en-US" sz="2400" noProof="0" smtClean="0"/>
              <a:t>But:</a:t>
            </a:r>
          </a:p>
          <a:p>
            <a:pPr lvl="1"/>
            <a:r>
              <a:rPr lang="en-US" sz="2000" noProof="0" smtClean="0"/>
              <a:t>In the absence of a national social transfer program, evidence needs to be drawn from other countries</a:t>
            </a:r>
          </a:p>
          <a:p>
            <a:pPr lvl="1"/>
            <a:r>
              <a:rPr lang="en-US" sz="2000" noProof="0" smtClean="0"/>
              <a:t>Effects depend on program design and implementation – no blue print</a:t>
            </a:r>
            <a:endParaRPr lang="en-US" sz="2000" noProof="0"/>
          </a:p>
        </p:txBody>
      </p:sp>
    </p:spTree>
    <p:extLst>
      <p:ext uri="{BB962C8B-B14F-4D97-AF65-F5344CB8AC3E}">
        <p14:creationId xmlns="" xmlns:p14="http://schemas.microsoft.com/office/powerpoint/2010/main" val="97649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‘Let’s try and prove it’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smtClean="0"/>
              <a:t>Social transfer pilot projects to generate country-specific evidence</a:t>
            </a:r>
          </a:p>
          <a:p>
            <a:r>
              <a:rPr lang="en-US" sz="2400" noProof="0" smtClean="0"/>
              <a:t>But:</a:t>
            </a:r>
          </a:p>
          <a:p>
            <a:pPr lvl="1"/>
            <a:r>
              <a:rPr lang="en-US" sz="2000" noProof="0" smtClean="0"/>
              <a:t>Frequently donor-driven and not aligned with national policy priorities/policy-making process</a:t>
            </a:r>
          </a:p>
          <a:p>
            <a:pPr lvl="1"/>
            <a:r>
              <a:rPr lang="en-US" sz="2000" noProof="0" smtClean="0"/>
              <a:t>Weakly evaluated</a:t>
            </a:r>
          </a:p>
          <a:p>
            <a:pPr lvl="1"/>
            <a:r>
              <a:rPr lang="en-US" sz="2000" noProof="0" smtClean="0"/>
              <a:t>Questions about scalability and financial sustainability</a:t>
            </a:r>
            <a:endParaRPr lang="en-US" sz="2000" noProof="0"/>
          </a:p>
        </p:txBody>
      </p:sp>
    </p:spTree>
    <p:extLst>
      <p:ext uri="{BB962C8B-B14F-4D97-AF65-F5344CB8AC3E}">
        <p14:creationId xmlns="" xmlns:p14="http://schemas.microsoft.com/office/powerpoint/2010/main" val="265526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‘We know it’s affordable’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smtClean="0"/>
              <a:t>Cost-feasibility studies have been mushrooming (e.g. ILO, HelpAge, Unicef)</a:t>
            </a:r>
          </a:p>
          <a:p>
            <a:r>
              <a:rPr lang="en-US" sz="2800" noProof="0" smtClean="0"/>
              <a:t>‘Prove’ that the provision of a basic package of social protection is affordable</a:t>
            </a:r>
          </a:p>
          <a:p>
            <a:r>
              <a:rPr lang="en-US" sz="2800" noProof="0" smtClean="0"/>
              <a:t>But:</a:t>
            </a:r>
          </a:p>
          <a:p>
            <a:pPr lvl="1"/>
            <a:r>
              <a:rPr lang="en-US" sz="2400" noProof="0" smtClean="0"/>
              <a:t>Does not take into account output, outcome or impact measures</a:t>
            </a:r>
          </a:p>
          <a:p>
            <a:pPr lvl="1"/>
            <a:endParaRPr lang="en-US" sz="2400" noProof="0"/>
          </a:p>
        </p:txBody>
      </p:sp>
    </p:spTree>
    <p:extLst>
      <p:ext uri="{BB962C8B-B14F-4D97-AF65-F5344CB8AC3E}">
        <p14:creationId xmlns="" xmlns:p14="http://schemas.microsoft.com/office/powerpoint/2010/main" val="190290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Rationale for investment case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smtClean="0"/>
              <a:t>Prejudices frequently prevail, difficult to fight</a:t>
            </a:r>
          </a:p>
          <a:p>
            <a:r>
              <a:rPr lang="en-US" sz="2000" noProof="0" smtClean="0"/>
              <a:t>Additional arguments are needed to move SP up the national development agendas</a:t>
            </a:r>
          </a:p>
          <a:p>
            <a:pPr lvl="1"/>
            <a:r>
              <a:rPr lang="en-US" sz="1800" noProof="0" smtClean="0"/>
              <a:t>Demonstrate value for money</a:t>
            </a:r>
          </a:p>
          <a:p>
            <a:pPr lvl="1"/>
            <a:r>
              <a:rPr lang="en-US" sz="1800" noProof="0" smtClean="0"/>
              <a:t>Analyze fiscal sustainability</a:t>
            </a:r>
          </a:p>
          <a:p>
            <a:pPr lvl="1"/>
            <a:r>
              <a:rPr lang="en-US" sz="1800" noProof="0" smtClean="0"/>
              <a:t>Prove cost-effectiveness, capture multidimensional effects</a:t>
            </a:r>
          </a:p>
          <a:p>
            <a:pPr lvl="1"/>
            <a:r>
              <a:rPr lang="en-US" sz="1800" noProof="0" smtClean="0"/>
              <a:t>Compare with alternative investments</a:t>
            </a:r>
          </a:p>
          <a:p>
            <a:r>
              <a:rPr lang="en-US" sz="2000" noProof="0" smtClean="0"/>
              <a:t>Develop economic argument for social protection</a:t>
            </a:r>
          </a:p>
          <a:p>
            <a:pPr lvl="1"/>
            <a:r>
              <a:rPr lang="en-US" sz="1800" noProof="0" smtClean="0"/>
              <a:t>Costs AND benefits</a:t>
            </a:r>
          </a:p>
          <a:p>
            <a:pPr lvl="1"/>
            <a:r>
              <a:rPr lang="en-US" sz="1800" noProof="0" smtClean="0"/>
              <a:t>Short term AND long term</a:t>
            </a:r>
          </a:p>
          <a:p>
            <a:pPr lvl="1"/>
            <a:r>
              <a:rPr lang="en-US" sz="1800" noProof="0" smtClean="0"/>
              <a:t>Direct AND indirect</a:t>
            </a:r>
          </a:p>
        </p:txBody>
      </p:sp>
    </p:spTree>
    <p:extLst>
      <p:ext uri="{BB962C8B-B14F-4D97-AF65-F5344CB8AC3E}">
        <p14:creationId xmlns="" xmlns:p14="http://schemas.microsoft.com/office/powerpoint/2010/main" val="40316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Non-contributory social protection as economic investment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smtClean="0"/>
              <a:t>Paradigm shift: SP not just as a cost for the economy </a:t>
            </a:r>
          </a:p>
          <a:p>
            <a:pPr lvl="1"/>
            <a:r>
              <a:rPr lang="en-US" sz="1800" noProof="0" smtClean="0"/>
              <a:t>Source of resilience in tough times</a:t>
            </a:r>
          </a:p>
          <a:p>
            <a:pPr lvl="1"/>
            <a:r>
              <a:rPr lang="en-US" sz="1800" noProof="0" smtClean="0"/>
              <a:t>Support for growth and productivity in good times</a:t>
            </a:r>
          </a:p>
          <a:p>
            <a:pPr lvl="1"/>
            <a:r>
              <a:rPr lang="en-US" sz="1800" noProof="0" smtClean="0"/>
              <a:t>Mechanism for social inclusion</a:t>
            </a:r>
          </a:p>
          <a:p>
            <a:r>
              <a:rPr lang="en-US" sz="2000" noProof="0" smtClean="0"/>
              <a:t>SP and economic growth (Alderman&amp;Yemtsov, 2012)</a:t>
            </a:r>
          </a:p>
          <a:p>
            <a:pPr lvl="1"/>
            <a:r>
              <a:rPr lang="en-US" sz="1800" noProof="0" smtClean="0"/>
              <a:t>Building and protection human capital, productive assets</a:t>
            </a:r>
          </a:p>
          <a:p>
            <a:pPr lvl="1"/>
            <a:r>
              <a:rPr lang="en-US" sz="1800" noProof="0" smtClean="0"/>
              <a:t>Enhancing community assets, infrastructure</a:t>
            </a:r>
          </a:p>
          <a:p>
            <a:pPr lvl="1"/>
            <a:r>
              <a:rPr lang="en-US" sz="1800" noProof="0" smtClean="0"/>
              <a:t>Stabilizer of aggregate demand, improving social cohesion, making reforms feasible</a:t>
            </a:r>
          </a:p>
          <a:p>
            <a:r>
              <a:rPr lang="en-US" sz="2000" noProof="0" smtClean="0"/>
              <a:t>Supported by international evidence (Barrientos, 2012)</a:t>
            </a:r>
          </a:p>
          <a:p>
            <a:endParaRPr lang="en-US" sz="2000" noProof="0" smtClean="0"/>
          </a:p>
          <a:p>
            <a:pPr lvl="1"/>
            <a:endParaRPr lang="en-US" sz="1800" noProof="0" smtClean="0"/>
          </a:p>
        </p:txBody>
      </p:sp>
    </p:spTree>
    <p:extLst>
      <p:ext uri="{BB962C8B-B14F-4D97-AF65-F5344CB8AC3E}">
        <p14:creationId xmlns="" xmlns:p14="http://schemas.microsoft.com/office/powerpoint/2010/main" val="6728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UM-UK-v11">
  <a:themeElements>
    <a:clrScheme name="powerpoint-UM-UK-v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UM-UK-v1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owerpoint-UM-UK-v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UM-UK-v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UM-UK-v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UM-UK-v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UM-UK-v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UM-UK-v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UM-UK-v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powerpoint-UM-UK-v11</Template>
  <TotalTime>1462</TotalTime>
  <Words>2514</Words>
  <Application>Microsoft Office PowerPoint</Application>
  <PresentationFormat>Presentación en pantalla (4:3)</PresentationFormat>
  <Paragraphs>618</Paragraphs>
  <Slides>30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powerpoint-UM-UK-v11</vt:lpstr>
      <vt:lpstr>Diapositiva 1</vt:lpstr>
      <vt:lpstr>Outline</vt:lpstr>
      <vt:lpstr>The usual arguments for extending social protection rely on…</vt:lpstr>
      <vt:lpstr>‘Social protection is a human right’</vt:lpstr>
      <vt:lpstr>‘We know it works’</vt:lpstr>
      <vt:lpstr>‘Let’s try and prove it’</vt:lpstr>
      <vt:lpstr>‘We know it’s affordable’</vt:lpstr>
      <vt:lpstr>Rationale for investment case</vt:lpstr>
      <vt:lpstr>Non-contributory social protection as economic investment</vt:lpstr>
      <vt:lpstr>Diapositiva 10</vt:lpstr>
      <vt:lpstr>Methodological challenges</vt:lpstr>
      <vt:lpstr>Quantifying costs – the easy part?</vt:lpstr>
      <vt:lpstr>Quantifying benefits (1)</vt:lpstr>
      <vt:lpstr>Quantifying benefits (2)</vt:lpstr>
      <vt:lpstr>Comparing costs with benefits</vt:lpstr>
      <vt:lpstr>RoR study Cambodia</vt:lpstr>
      <vt:lpstr>RoR study Cambodia – Model</vt:lpstr>
      <vt:lpstr>RoR study Cambodia – Model</vt:lpstr>
      <vt:lpstr>RoR study Cambodia – Policy</vt:lpstr>
      <vt:lpstr>RoR study Cambodia – Behavioural effects I</vt:lpstr>
      <vt:lpstr>RoR study Cambodia – Behavioural effects II</vt:lpstr>
      <vt:lpstr>RoR study Cambodia – Results</vt:lpstr>
      <vt:lpstr>RoR study Cambodia – Results</vt:lpstr>
      <vt:lpstr>RoR study Cambodia – Final remarks</vt:lpstr>
      <vt:lpstr>RoR study Cambodia – Final remarks</vt:lpstr>
      <vt:lpstr>RoR study Cambodia – Final remarks</vt:lpstr>
      <vt:lpstr>The role of CBA in policy making</vt:lpstr>
      <vt:lpstr>Conditions for success</vt:lpstr>
      <vt:lpstr>But…</vt:lpstr>
      <vt:lpstr>Conclusions</vt:lpstr>
    </vt:vector>
  </TitlesOfParts>
  <Company>Universiteit Maastricht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Athena</dc:creator>
  <cp:lastModifiedBy>Andrés Mideros</cp:lastModifiedBy>
  <cp:revision>81</cp:revision>
  <cp:lastPrinted>2013-02-04T13:51:27Z</cp:lastPrinted>
  <dcterms:created xsi:type="dcterms:W3CDTF">2008-10-23T08:40:07Z</dcterms:created>
  <dcterms:modified xsi:type="dcterms:W3CDTF">2013-03-18T08:57:47Z</dcterms:modified>
</cp:coreProperties>
</file>